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91" r:id="rId16"/>
    <p:sldId id="289" r:id="rId17"/>
    <p:sldId id="272" r:id="rId18"/>
    <p:sldId id="273" r:id="rId19"/>
    <p:sldId id="274" r:id="rId20"/>
    <p:sldId id="292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90" r:id="rId36"/>
    <p:sldId id="293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9E7C2B-2236-400E-A18D-09CDCD52DC77}" type="datetimeFigureOut">
              <a:rPr lang="en-US" smtClean="0"/>
              <a:pPr/>
              <a:t>31/10/2018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8B9E61-9303-40E9-BDD6-1745AEF900B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E2464-8122-4C7D-B384-3680C458916A}" type="datetime1">
              <a:rPr lang="en-US" smtClean="0"/>
              <a:pPr/>
              <a:t>31/10/2018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Properties of aggregate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34499-A1AE-4051-A9C2-E780751162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B571B-0F60-4F25-BCC7-C7934B546A27}" type="datetime1">
              <a:rPr lang="en-US" smtClean="0"/>
              <a:pPr/>
              <a:t>31/10/2018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Properties of aggregate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34499-A1AE-4051-A9C2-E780751162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3C247-7322-40FE-99C6-1D643D7AF427}" type="datetime1">
              <a:rPr lang="en-US" smtClean="0"/>
              <a:pPr/>
              <a:t>31/10/2018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Properties of aggregate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34499-A1AE-4051-A9C2-E780751162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6D407-3B15-40C6-A303-2D703D16CB85}" type="datetime1">
              <a:rPr lang="en-US" smtClean="0"/>
              <a:pPr/>
              <a:t>31/10/2018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Properties of aggregate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34499-A1AE-4051-A9C2-E780751162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4F040-0E24-436C-A60A-A32A44374E6B}" type="datetime1">
              <a:rPr lang="en-US" smtClean="0"/>
              <a:pPr/>
              <a:t>31/10/2018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Properties of aggregate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34499-A1AE-4051-A9C2-E780751162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E2B70-084A-4EEB-BE6E-9F1348AC17E8}" type="datetime1">
              <a:rPr lang="en-US" smtClean="0"/>
              <a:pPr/>
              <a:t>31/10/2018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Properties of aggregate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34499-A1AE-4051-A9C2-E780751162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CAD19-9D3D-4643-A474-1CF2A8044B09}" type="datetime1">
              <a:rPr lang="en-US" smtClean="0"/>
              <a:pPr/>
              <a:t>31/10/2018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Properties of aggregate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34499-A1AE-4051-A9C2-E780751162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86C4E-3A1C-4AD7-9246-A8F66DC804D5}" type="datetime1">
              <a:rPr lang="en-US" smtClean="0"/>
              <a:pPr/>
              <a:t>31/10/2018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Properties of aggregate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34499-A1AE-4051-A9C2-E780751162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8BB8F-91A3-4382-94A2-C8A5DA979075}" type="datetime1">
              <a:rPr lang="en-US" smtClean="0"/>
              <a:pPr/>
              <a:t>31/10/2018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Properties of aggregate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34499-A1AE-4051-A9C2-E780751162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B9277-3FAF-47E7-95D0-008CEB9C6CDF}" type="datetime1">
              <a:rPr lang="en-US" smtClean="0"/>
              <a:pPr/>
              <a:t>31/10/2018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Properties of aggregate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34499-A1AE-4051-A9C2-E780751162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F0D71-2613-4144-9BC8-5E70AB0534A2}" type="datetime1">
              <a:rPr lang="en-US" smtClean="0"/>
              <a:pPr/>
              <a:t>31/10/2018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Properties of aggregate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34499-A1AE-4051-A9C2-E780751162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50F560-AFD5-4486-9E7E-3082762C47AF}" type="datetime1">
              <a:rPr lang="en-US" smtClean="0"/>
              <a:pPr/>
              <a:t>31/10/2018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Properties of aggregate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334499-A1AE-4051-A9C2-E7807511624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6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81000"/>
            <a:ext cx="8763000" cy="5928360"/>
          </a:xfrm>
        </p:spPr>
        <p:txBody>
          <a:bodyPr/>
          <a:lstStyle/>
          <a:p>
            <a:pPr>
              <a:buNone/>
            </a:pPr>
            <a:r>
              <a:rPr lang="en-US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            </a:t>
            </a:r>
          </a:p>
          <a:p>
            <a:pPr>
              <a:buNone/>
            </a:pPr>
            <a:r>
              <a:rPr lang="en-US" sz="3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4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CONCRETE TECHNOLOGY</a:t>
            </a:r>
          </a:p>
          <a:p>
            <a:pPr>
              <a:buNone/>
            </a:pPr>
            <a:endParaRPr lang="en-US" sz="36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en-US" sz="3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Chapter No:2</a:t>
            </a:r>
            <a:r>
              <a:rPr lang="en-US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Properties of	 						Aggregates</a:t>
            </a:r>
          </a:p>
        </p:txBody>
      </p:sp>
      <p:sp>
        <p:nvSpPr>
          <p:cNvPr id="4" name="Rectangle 3"/>
          <p:cNvSpPr/>
          <p:nvPr/>
        </p:nvSpPr>
        <p:spPr>
          <a:xfrm>
            <a:off x="435269" y="5562600"/>
            <a:ext cx="8708731" cy="10284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DEPARTMENT OF CIVIL ENGINEERING</a:t>
            </a:r>
            <a:endParaRPr lang="en-US" sz="3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34499-A1AE-4051-A9C2-E7807511624D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Properties of aggregate</a:t>
            </a:r>
            <a:endParaRPr lang="en-US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705600"/>
          </a:xfrm>
        </p:spPr>
        <p:txBody>
          <a:bodyPr>
            <a:normAutofit lnSpcReduction="10000"/>
          </a:bodyPr>
          <a:lstStyle/>
          <a:p>
            <a:pPr lvl="1">
              <a:buNone/>
              <a:defRPr/>
            </a:pPr>
            <a:endParaRPr lang="en-US" sz="3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None/>
              <a:defRPr/>
            </a:pPr>
            <a:endParaRPr lang="en-US" sz="32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None/>
              <a:defRPr/>
            </a:pPr>
            <a:endParaRPr lang="en-US" sz="3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None/>
              <a:defRPr/>
            </a:pPr>
            <a:endParaRPr lang="en-US" sz="32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None/>
              <a:defRPr/>
            </a:pPr>
            <a:endParaRPr lang="en-US" sz="3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None/>
              <a:defRPr/>
            </a:pPr>
            <a:endParaRPr lang="en-US" sz="32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None/>
              <a:defRPr/>
            </a:pPr>
            <a:endParaRPr lang="en-US" sz="3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None/>
              <a:defRPr/>
            </a:pPr>
            <a:endParaRPr lang="en-US" sz="32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None/>
              <a:defRPr/>
            </a:pPr>
            <a:endParaRPr lang="en-US" sz="3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None/>
              <a:defRPr/>
            </a:pPr>
            <a:r>
              <a:rPr lang="en-US" sz="3200" b="1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POROSITY </a:t>
            </a:r>
            <a:r>
              <a:rPr lang="en-US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u="sng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None/>
              <a:defRPr/>
            </a:pPr>
            <a:r>
              <a:rPr lang="en-US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-It affects </a:t>
            </a:r>
            <a:r>
              <a:rPr lang="en-US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durability as it is harmful under conditions of alternate freezing and thawing. </a:t>
            </a:r>
          </a:p>
          <a:p>
            <a:endParaRPr lang="en-US" sz="2800" dirty="0"/>
          </a:p>
        </p:txBody>
      </p:sp>
      <p:graphicFrame>
        <p:nvGraphicFramePr>
          <p:cNvPr id="3077" name="Object 5"/>
          <p:cNvGraphicFramePr>
            <a:graphicFrameLocks noChangeAspect="1"/>
          </p:cNvGraphicFramePr>
          <p:nvPr/>
        </p:nvGraphicFramePr>
        <p:xfrm>
          <a:off x="990600" y="990600"/>
          <a:ext cx="7239000" cy="3796027"/>
        </p:xfrm>
        <a:graphic>
          <a:graphicData uri="http://schemas.openxmlformats.org/presentationml/2006/ole">
            <p:oleObj spid="_x0000_s1026" name="Bitmap Image" r:id="rId3" imgW="7323810" imgH="5525271" progId="PBrush">
              <p:embed/>
            </p:oleObj>
          </a:graphicData>
        </a:graphic>
      </p:graphicFrame>
      <p:sp>
        <p:nvSpPr>
          <p:cNvPr id="8" name="Rectangle 7"/>
          <p:cNvSpPr/>
          <p:nvPr/>
        </p:nvSpPr>
        <p:spPr>
          <a:xfrm>
            <a:off x="0" y="228600"/>
            <a:ext cx="8915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200" b="1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3200" b="1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MOISTURE CONDITION OF</a:t>
            </a:r>
            <a:r>
              <a:rPr lang="en-US" sz="3200" b="1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3200" b="1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AGGREGATES</a:t>
            </a:r>
            <a:endParaRPr lang="en-US" sz="3200" b="1" u="sng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34499-A1AE-4051-A9C2-E7807511624D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Properties of aggregate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"/>
            <a:ext cx="8610600" cy="6477000"/>
          </a:xfrm>
        </p:spPr>
        <p:txBody>
          <a:bodyPr/>
          <a:lstStyle/>
          <a:p>
            <a:pPr>
              <a:defRPr/>
            </a:pPr>
            <a:endParaRPr lang="en-US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  <a:defRPr/>
            </a:pPr>
            <a:r>
              <a:rPr lang="en-US" sz="3200" b="1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BULK </a:t>
            </a:r>
            <a:r>
              <a:rPr lang="en-US" sz="3200" b="1" u="sng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DENSITY </a:t>
            </a:r>
            <a:r>
              <a:rPr lang="en-US" sz="3200" b="1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&amp; SPECIFIC </a:t>
            </a:r>
            <a:r>
              <a:rPr lang="en-US" sz="3200" b="1" u="sng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GRAVITY</a:t>
            </a:r>
          </a:p>
          <a:p>
            <a:pPr>
              <a:buNone/>
              <a:defRPr/>
            </a:pPr>
            <a:r>
              <a:rPr lang="en-US" dirty="0">
                <a:solidFill>
                  <a:srgbClr val="FFFF00"/>
                </a:solidFill>
              </a:rPr>
              <a:t>	</a:t>
            </a:r>
            <a:endParaRPr lang="en-US" dirty="0" smtClean="0">
              <a:solidFill>
                <a:srgbClr val="FFFF00"/>
              </a:solidFill>
            </a:endParaRPr>
          </a:p>
          <a:p>
            <a:pPr>
              <a:lnSpc>
                <a:spcPct val="150000"/>
              </a:lnSpc>
              <a:buNone/>
              <a:defRPr/>
            </a:pP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 Bulk </a:t>
            </a:r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density in loose state is directly proportional to sp. Gravity of aggregate and angularity</a:t>
            </a:r>
          </a:p>
          <a:p>
            <a:pPr>
              <a:lnSpc>
                <a:spcPct val="150000"/>
              </a:lnSpc>
              <a:buNone/>
              <a:defRPr/>
            </a:pPr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	Bulk density = </a:t>
            </a:r>
            <a:r>
              <a:rPr lang="en-US" sz="2800" u="sng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wt. of </a:t>
            </a:r>
            <a:r>
              <a:rPr lang="en-US" sz="2800" u="sng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agg</a:t>
            </a:r>
            <a:r>
              <a:rPr lang="en-US" sz="2800" u="sng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 in cylinder </a:t>
            </a:r>
          </a:p>
          <a:p>
            <a:pPr>
              <a:lnSpc>
                <a:spcPct val="150000"/>
              </a:lnSpc>
              <a:buNone/>
              <a:defRPr/>
            </a:pPr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				   volume of cylinder.</a:t>
            </a:r>
          </a:p>
          <a:p>
            <a:pPr>
              <a:lnSpc>
                <a:spcPct val="150000"/>
              </a:lnSpc>
              <a:buNone/>
              <a:defRPr/>
            </a:pPr>
            <a:endParaRPr lang="en-US" sz="28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None/>
              <a:defRPr/>
            </a:pPr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	Sp. Gravity for rock should be 2.6 to 2.8 </a:t>
            </a:r>
          </a:p>
          <a:p>
            <a:pPr>
              <a:lnSpc>
                <a:spcPct val="150000"/>
              </a:lnSpc>
            </a:pPr>
            <a:endParaRPr lang="en-US" sz="28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34499-A1AE-4051-A9C2-E7807511624D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Properties of aggregate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"/>
            <a:ext cx="8229600" cy="6477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  <a:defRPr/>
            </a:pPr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AGG</a:t>
            </a:r>
            <a:r>
              <a:rPr lang="en-US" sz="3200" b="1" u="sng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 CRUSHING VALUE (ACV</a:t>
            </a:r>
            <a:r>
              <a:rPr lang="en-US" sz="3200" b="1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2800" b="1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lnSpc>
                <a:spcPct val="90000"/>
              </a:lnSpc>
              <a:buNone/>
              <a:defRPr/>
            </a:pPr>
            <a:endParaRPr lang="en-US" sz="2800" b="1" u="sng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Agg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dried in oven at 100-110</a:t>
            </a:r>
            <a:r>
              <a:rPr lang="en-US" sz="2800" baseline="30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 for 3-4 hrs.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Filled up to 10 cm in 3 layers in cylinder by 25 stroke of tamping rod (wt. Of sample = A)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Surface is leveled &amp; then crushing load of 40 T applied in 10 minutes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Sieved on 2.36 mm IS sieve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Fraction passing the sieve = B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	     ACV = B/A x 100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	    ACV &lt; 30%        for roads and pavements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             &lt; 45%       for other structures.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Agg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 passing 12.5 mm &amp; retained over 10 mm IS sieve taken for test.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34499-A1AE-4051-A9C2-E7807511624D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Properties of aggregate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800600"/>
          </a:xfrm>
        </p:spPr>
        <p:txBody>
          <a:bodyPr>
            <a:normAutofit/>
          </a:bodyPr>
          <a:lstStyle/>
          <a:p>
            <a:pPr>
              <a:buNone/>
              <a:defRPr/>
            </a:pPr>
            <a:r>
              <a:rPr lang="en-US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Gradation affects :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Workability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Finishing characteristics of fresh concrete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Void in the concrete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Strength of concrete</a:t>
            </a:r>
          </a:p>
          <a:p>
            <a:pPr>
              <a:buNone/>
              <a:defRPr/>
            </a:pPr>
            <a:r>
              <a:rPr lang="en-US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Good grading  </a:t>
            </a:r>
            <a:r>
              <a:rPr lang="en-US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It contains all standard fractions of aggregate in required proportions. </a:t>
            </a:r>
          </a:p>
        </p:txBody>
      </p:sp>
      <p:sp>
        <p:nvSpPr>
          <p:cNvPr id="4" name="Rectangle 3"/>
          <p:cNvSpPr/>
          <p:nvPr/>
        </p:nvSpPr>
        <p:spPr>
          <a:xfrm>
            <a:off x="609600" y="685800"/>
            <a:ext cx="7848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IMPORTANCE OF GRADATION </a:t>
            </a:r>
            <a:endParaRPr lang="en-US" sz="3200" b="1" u="sng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34499-A1AE-4051-A9C2-E7807511624D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Properties of aggregate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/>
          </a:bodyPr>
          <a:lstStyle/>
          <a:p>
            <a:r>
              <a:rPr lang="en-US" sz="3200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FINESS MODULUS (FM)</a:t>
            </a:r>
            <a:endParaRPr lang="en-US" sz="3200" u="sng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867400"/>
          </a:xfrm>
        </p:spPr>
        <p:txBody>
          <a:bodyPr>
            <a:normAutofit/>
          </a:bodyPr>
          <a:lstStyle/>
          <a:p>
            <a:pPr indent="419100">
              <a:buNone/>
              <a:defRPr/>
            </a:pPr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FM </a:t>
            </a:r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is an empirical factor obtained by adding cumulative % ages of </a:t>
            </a:r>
            <a:r>
              <a:rPr lang="en-US" sz="28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agg</a:t>
            </a:r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 retained on each sieve and dividing by 100. </a:t>
            </a:r>
            <a:endParaRPr lang="en-US" sz="28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indent="419100">
              <a:buNone/>
              <a:defRPr/>
            </a:pPr>
            <a:endParaRPr lang="en-US" sz="28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indent="419100">
              <a:defRPr/>
            </a:pPr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Larger the factor coarser the aggregate </a:t>
            </a:r>
          </a:p>
          <a:p>
            <a:pPr indent="419100">
              <a:defRPr/>
            </a:pPr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Fine sand 			FM   2.2 – 2.6</a:t>
            </a:r>
          </a:p>
          <a:p>
            <a:pPr indent="419100">
              <a:defRPr/>
            </a:pPr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Medium sand 		FM   2.6 – 2.9</a:t>
            </a:r>
          </a:p>
          <a:p>
            <a:pPr indent="419100">
              <a:defRPr/>
            </a:pPr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Coarse sand 		FM   2.9 – 3.2</a:t>
            </a:r>
          </a:p>
          <a:p>
            <a:pPr indent="419100">
              <a:defRPr/>
            </a:pPr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FM more than 3.2 considered unsuitable for concrete </a:t>
            </a:r>
          </a:p>
          <a:p>
            <a:endParaRPr lang="en-US" sz="3000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34499-A1AE-4051-A9C2-E7807511624D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Properties of aggregate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DSC0902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3810000"/>
            <a:ext cx="4106863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DSC09009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838200"/>
            <a:ext cx="4114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5" descr="DSC09019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3810000"/>
            <a:ext cx="40386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Content Placeholder 6" descr="DSC09017.JPG"/>
          <p:cNvPicPr>
            <a:picLocks noGrp="1" noChangeAspect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800600" y="838200"/>
            <a:ext cx="4114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304800" y="0"/>
            <a:ext cx="8458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en-US" sz="3200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Different sizes of fine aggregate</a:t>
            </a:r>
            <a:endParaRPr lang="en-US" sz="32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34499-A1AE-4051-A9C2-E7807511624D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Properties of aggregate</a:t>
            </a:r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477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                        </a:t>
            </a:r>
            <a:r>
              <a:rPr lang="en-US" sz="2800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Sieve shaker</a:t>
            </a:r>
            <a:endParaRPr lang="en-US" sz="2800" u="sng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sv015_we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609600"/>
            <a:ext cx="3657600" cy="2843212"/>
          </a:xfrm>
          <a:prstGeom prst="rect">
            <a:avLst/>
          </a:prstGeom>
          <a:noFill/>
        </p:spPr>
      </p:pic>
      <p:pic>
        <p:nvPicPr>
          <p:cNvPr id="5" name="Picture 3" descr="sv001_we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609600"/>
            <a:ext cx="3733800" cy="2919411"/>
          </a:xfrm>
          <a:prstGeom prst="rect">
            <a:avLst/>
          </a:prstGeom>
          <a:noFill/>
        </p:spPr>
      </p:pic>
      <p:pic>
        <p:nvPicPr>
          <p:cNvPr id="6" name="Picture 4" descr="sieve_diameter_ov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3733800"/>
            <a:ext cx="3733800" cy="2795588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7" name="Picture 5" descr="sieve_depth_ov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29200" y="3810000"/>
            <a:ext cx="3733800" cy="2760662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34499-A1AE-4051-A9C2-E7807511624D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Properties of aggregate</a:t>
            </a:r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458200" cy="6629400"/>
          </a:xfrm>
        </p:spPr>
        <p:txBody>
          <a:bodyPr/>
          <a:lstStyle/>
          <a:p>
            <a:pPr>
              <a:buNone/>
            </a:pPr>
            <a:r>
              <a:rPr lang="en-US" altLang="en-US" sz="3200" b="1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FINE AGGREGATES</a:t>
            </a:r>
            <a:endParaRPr lang="en-US" altLang="en-US" sz="3200" b="1" u="sng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None/>
            </a:pPr>
            <a:endParaRPr lang="en-US" altLang="en-US" sz="2800" dirty="0" smtClean="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</a:pPr>
            <a:endParaRPr lang="en-US" altLang="en-US" sz="28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Sand and/or crushed stone</a:t>
            </a:r>
          </a:p>
          <a:p>
            <a:pPr>
              <a:lnSpc>
                <a:spcPct val="90000"/>
              </a:lnSpc>
              <a:buNone/>
            </a:pPr>
            <a:r>
              <a:rPr lang="en-US" alt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  &lt; 5 mm </a:t>
            </a:r>
          </a:p>
          <a:p>
            <a:pPr>
              <a:lnSpc>
                <a:spcPct val="90000"/>
              </a:lnSpc>
            </a:pPr>
            <a:r>
              <a:rPr lang="en-US" alt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F.A. content usually  35% to 45%</a:t>
            </a:r>
          </a:p>
          <a:p>
            <a:pPr>
              <a:lnSpc>
                <a:spcPct val="90000"/>
              </a:lnSpc>
            </a:pPr>
            <a:r>
              <a:rPr lang="en-US" alt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by mass or volume of total aggregate</a:t>
            </a:r>
          </a:p>
          <a:p>
            <a:endParaRPr lang="en-US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altLang="en-US" sz="3200" b="1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COARSE AGGREGATES</a:t>
            </a:r>
          </a:p>
          <a:p>
            <a:r>
              <a:rPr lang="en-US" alt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Gravel and crushed stone</a:t>
            </a:r>
          </a:p>
          <a:p>
            <a:r>
              <a:rPr lang="en-US" alt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 5 mm  </a:t>
            </a:r>
          </a:p>
          <a:p>
            <a:r>
              <a:rPr lang="en-US" alt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typically between   </a:t>
            </a:r>
            <a:r>
              <a:rPr lang="en-US" alt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9.5 and 37.5 mm </a:t>
            </a:r>
          </a:p>
          <a:p>
            <a:endParaRPr lang="en-US" dirty="0"/>
          </a:p>
        </p:txBody>
      </p:sp>
      <p:pic>
        <p:nvPicPr>
          <p:cNvPr id="4" name="Picture 4" descr="Fig_5_1"/>
          <p:cNvPicPr>
            <a:picLocks noChangeAspect="1" noChangeArrowheads="1"/>
          </p:cNvPicPr>
          <p:nvPr/>
        </p:nvPicPr>
        <p:blipFill>
          <a:blip r:embed="rId2"/>
          <a:srcRect l="999" t="2475" r="2000" b="2475"/>
          <a:stretch>
            <a:fillRect/>
          </a:stretch>
        </p:blipFill>
        <p:spPr bwMode="auto">
          <a:xfrm>
            <a:off x="5562600" y="304800"/>
            <a:ext cx="3352800" cy="1981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5" name="Picture 4" descr="Fig_5_2"/>
          <p:cNvPicPr>
            <a:picLocks noChangeAspect="1" noChangeArrowheads="1"/>
          </p:cNvPicPr>
          <p:nvPr/>
        </p:nvPicPr>
        <p:blipFill>
          <a:blip r:embed="rId3"/>
          <a:srcRect l="999" t="1352" r="999" b="1352"/>
          <a:stretch>
            <a:fillRect/>
          </a:stretch>
        </p:blipFill>
        <p:spPr bwMode="auto">
          <a:xfrm>
            <a:off x="5410200" y="3505200"/>
            <a:ext cx="3429000" cy="1981199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34499-A1AE-4051-A9C2-E7807511624D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Properties of aggregate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05800" cy="1066800"/>
          </a:xfrm>
        </p:spPr>
        <p:txBody>
          <a:bodyPr>
            <a:normAutofit/>
          </a:bodyPr>
          <a:lstStyle/>
          <a:p>
            <a:r>
              <a:rPr lang="en-AU" sz="3200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Fineness Modulus</a:t>
            </a:r>
            <a:endParaRPr lang="en-US" sz="3200" u="sng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381000" y="1066800"/>
          <a:ext cx="8458200" cy="55626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4550"/>
                <a:gridCol w="2114550"/>
                <a:gridCol w="2114550"/>
                <a:gridCol w="2114550"/>
              </a:tblGrid>
              <a:tr h="5839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Sieve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Wt Retained (gm)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Cumu</a:t>
                      </a: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. Wt (</a:t>
                      </a:r>
                      <a:r>
                        <a:rPr kumimoji="0" lang="en-A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gms</a:t>
                      </a: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)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Cumu</a:t>
                      </a:r>
                      <a:r>
                        <a:rPr kumimoji="0" lang="en-A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. Wt %</a:t>
                      </a:r>
                    </a:p>
                  </a:txBody>
                  <a:tcPr horzOverflow="overflow"/>
                </a:tc>
              </a:tr>
              <a:tr h="5531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4.75 mm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horzOverflow="overflow"/>
                </a:tc>
              </a:tr>
              <a:tr h="5531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2.36 mm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60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</a:p>
                  </a:txBody>
                  <a:tcPr horzOverflow="overflow"/>
                </a:tc>
              </a:tr>
              <a:tr h="5531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1.18 mm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22</a:t>
                      </a:r>
                    </a:p>
                  </a:txBody>
                  <a:tcPr horzOverflow="overflow"/>
                </a:tc>
              </a:tr>
              <a:tr h="5531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600 </a:t>
                      </a:r>
                      <a:r>
                        <a:rPr kumimoji="0" lang="en-A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  <a:sym typeface="UniversalMath1 BT" pitchFamily="18" charset="2"/>
                        </a:rPr>
                        <a:t></a:t>
                      </a:r>
                      <a:endParaRPr kumimoji="0" lang="en-A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95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205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41</a:t>
                      </a:r>
                    </a:p>
                  </a:txBody>
                  <a:tcPr horzOverflow="overflow"/>
                </a:tc>
              </a:tr>
              <a:tr h="5531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300 </a:t>
                      </a:r>
                      <a:r>
                        <a:rPr kumimoji="0" lang="en-A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  <a:sym typeface="UniversalMath1 BT" pitchFamily="18" charset="2"/>
                        </a:rPr>
                        <a:t>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175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380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76</a:t>
                      </a:r>
                    </a:p>
                  </a:txBody>
                  <a:tcPr horzOverflow="overflow"/>
                </a:tc>
              </a:tr>
              <a:tr h="5531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150 </a:t>
                      </a:r>
                      <a:r>
                        <a:rPr kumimoji="0" lang="en-A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  <a:sym typeface="UniversalMath1 BT" pitchFamily="18" charset="2"/>
                        </a:rPr>
                        <a:t>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85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465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93</a:t>
                      </a:r>
                    </a:p>
                  </a:txBody>
                  <a:tcPr horzOverflow="overflow"/>
                </a:tc>
              </a:tr>
              <a:tr h="5531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Dust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35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500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horzOverflow="overflow"/>
                </a:tc>
              </a:tr>
              <a:tr h="5531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A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500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A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246</a:t>
                      </a:r>
                    </a:p>
                  </a:txBody>
                  <a:tcPr horzOverflow="overflow"/>
                </a:tc>
              </a:tr>
              <a:tr h="5531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A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Fineness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246/100 =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2.46</a:t>
                      </a: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34499-A1AE-4051-A9C2-E7807511624D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Properties of aggregate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CLASSIFICATION OF FINE AGGREGATE </a:t>
            </a:r>
            <a:endParaRPr lang="en-US" sz="3200" u="sng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371603"/>
          <a:ext cx="79248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/>
                <a:gridCol w="6324600"/>
              </a:tblGrid>
              <a:tr h="59266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Is sieve designation </a:t>
                      </a:r>
                    </a:p>
                    <a:p>
                      <a:endParaRPr lang="en-US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Percentage passing for </a:t>
                      </a:r>
                    </a:p>
                    <a:p>
                      <a:endParaRPr lang="en-US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57200" y="1981201"/>
          <a:ext cx="79248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/>
                <a:gridCol w="1569720"/>
                <a:gridCol w="1584960"/>
                <a:gridCol w="1584960"/>
                <a:gridCol w="1584960"/>
              </a:tblGrid>
              <a:tr h="72590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Grading zone I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Grading Zone II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Grading Zone III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Grading Zone IV </a:t>
                      </a:r>
                    </a:p>
                  </a:txBody>
                  <a:tcPr horzOverflow="overflow"/>
                </a:tc>
              </a:tr>
              <a:tr h="417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10 mm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100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100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100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100</a:t>
                      </a:r>
                    </a:p>
                  </a:txBody>
                  <a:tcPr horzOverflow="overflow"/>
                </a:tc>
              </a:tr>
              <a:tr h="417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4.75 MM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90-100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90-100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90-100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95-100</a:t>
                      </a:r>
                    </a:p>
                  </a:txBody>
                  <a:tcPr horzOverflow="overflow"/>
                </a:tc>
              </a:tr>
              <a:tr h="417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2.36MM 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60-95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75-100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85-100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95-100</a:t>
                      </a:r>
                    </a:p>
                  </a:txBody>
                  <a:tcPr horzOverflow="overflow"/>
                </a:tc>
              </a:tr>
              <a:tr h="417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1.18 MM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30-70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55-90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75-100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90-100</a:t>
                      </a:r>
                    </a:p>
                  </a:txBody>
                  <a:tcPr horzOverflow="overflow"/>
                </a:tc>
              </a:tr>
              <a:tr h="72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600 micron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15-34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35-59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60-79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80-100</a:t>
                      </a:r>
                    </a:p>
                  </a:txBody>
                  <a:tcPr horzOverflow="overflow"/>
                </a:tc>
              </a:tr>
              <a:tr h="72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300 micron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5-20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8-30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12-40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15-50</a:t>
                      </a:r>
                    </a:p>
                  </a:txBody>
                  <a:tcPr horzOverflow="overflow"/>
                </a:tc>
              </a:tr>
              <a:tr h="72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150 micron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0-10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0.10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0.10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0-15</a:t>
                      </a: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34499-A1AE-4051-A9C2-E7807511624D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Properties of aggregate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67056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                   </a:t>
            </a:r>
            <a:r>
              <a:rPr lang="en-US" sz="3200" b="1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SYLLABUS</a:t>
            </a:r>
          </a:p>
          <a:p>
            <a:pPr>
              <a:buNone/>
            </a:pPr>
            <a:endParaRPr lang="en-US" sz="3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2.1 </a:t>
            </a:r>
            <a:r>
              <a:rPr lang="en-US" sz="3200" b="1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Properties of fine aggregates  </a:t>
            </a:r>
            <a:r>
              <a:rPr lang="en-US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buNone/>
            </a:pPr>
            <a:r>
              <a:rPr lang="en-U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Concept of size, shape, surface texture, strength , specific gravity, bulk density , water absorption surface moisture, soundness, bulking impurities.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2.2 Determination of fineness modulus &amp; grading zone of sand by sieve analysis, determination of silt content in sand &amp; their specification as per IS 383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2.3 Bulking of sand, phenomenon of bulking, its effect on concrete mix proportion.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34499-A1AE-4051-A9C2-E7807511624D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Properties of aggregate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DSC0903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990600"/>
            <a:ext cx="4191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7" descr="DSC0903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990600"/>
            <a:ext cx="4114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8" descr="DSC09034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3810000"/>
            <a:ext cx="4114800" cy="263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9" descr="DSC09036.JPG"/>
          <p:cNvPicPr>
            <a:picLocks noGrp="1" noChangeAspect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648200" y="3810000"/>
            <a:ext cx="4191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304800" y="228600"/>
            <a:ext cx="8305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en-US" sz="3200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Different sizes of fine aggregate</a:t>
            </a:r>
            <a:endParaRPr lang="en-US" sz="3200" u="sng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34499-A1AE-4051-A9C2-E7807511624D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Properties of aggregate</a:t>
            </a:r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0"/>
            <a:ext cx="8610600" cy="68580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None/>
            </a:pPr>
            <a:r>
              <a:rPr lang="en-US" alt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           </a:t>
            </a:r>
            <a:r>
              <a:rPr lang="en-US" altLang="en-US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Grading of Aggregate</a:t>
            </a:r>
            <a:r>
              <a:rPr lang="tr-TR" altLang="en-US" sz="3200" b="1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</a:t>
            </a:r>
            <a:endParaRPr lang="en-US" altLang="en-US" sz="3200" b="1" u="sng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endParaRPr lang="en-US" altLang="en-US" sz="28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Grading is the particle-size distribution of an aggregate as determined by a sieve analysis using wire mesh sieves with square openings.</a:t>
            </a:r>
            <a:endParaRPr lang="tr-TR" altLang="en-US" sz="28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None/>
            </a:pPr>
            <a:r>
              <a:rPr lang="en-US" alt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                     </a:t>
            </a:r>
            <a:r>
              <a:rPr lang="en-US" altLang="en-US" b="1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ASTM C 33</a:t>
            </a:r>
          </a:p>
          <a:p>
            <a:pPr>
              <a:lnSpc>
                <a:spcPct val="90000"/>
              </a:lnSpc>
            </a:pPr>
            <a:r>
              <a:rPr lang="en-US" alt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Fine aggregate―</a:t>
            </a:r>
            <a:r>
              <a:rPr lang="en-US" alt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7 standard sieves with openings from 150 </a:t>
            </a:r>
            <a:r>
              <a:rPr lang="el-GR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μ</a:t>
            </a:r>
            <a:r>
              <a:rPr lang="en-US" alt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 to 9.5 mm</a:t>
            </a:r>
            <a:endParaRPr lang="tr-TR" altLang="en-US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Coarse aggregate―</a:t>
            </a:r>
            <a:r>
              <a:rPr lang="en-US" alt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13 sieves with openings from 1.18 mm to 100 mm </a:t>
            </a:r>
          </a:p>
          <a:p>
            <a:pPr>
              <a:lnSpc>
                <a:spcPct val="90000"/>
              </a:lnSpc>
            </a:pPr>
            <a:r>
              <a:rPr lang="en-US" alt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tr-TR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The material is sieved through a series of sieves that are placed one above the other in order of size with the largest sieve at the top.</a:t>
            </a:r>
          </a:p>
          <a:p>
            <a:pPr>
              <a:lnSpc>
                <a:spcPct val="90000"/>
              </a:lnSpc>
            </a:pPr>
            <a:r>
              <a:rPr lang="tr-TR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Dry agg. is sieved to prevent lumps</a:t>
            </a:r>
            <a:r>
              <a:rPr lang="tr-TR" dirty="0" smtClean="0">
                <a:solidFill>
                  <a:srgbClr val="FFFF00"/>
                </a:solidFill>
              </a:rPr>
              <a:t>.</a:t>
            </a:r>
            <a:endParaRPr lang="en-US" dirty="0" smtClean="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34499-A1AE-4051-A9C2-E7807511624D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Properties of aggregate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ontent Placeholder 3"/>
          <p:cNvGrpSpPr>
            <a:grpSpLocks noGrp="1"/>
          </p:cNvGrpSpPr>
          <p:nvPr>
            <p:ph idx="1"/>
          </p:nvPr>
        </p:nvGrpSpPr>
        <p:grpSpPr bwMode="auto">
          <a:xfrm>
            <a:off x="457200" y="228600"/>
            <a:ext cx="6629400" cy="2971800"/>
            <a:chOff x="476" y="1706"/>
            <a:chExt cx="5284" cy="2405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793" y="2069"/>
              <a:ext cx="726" cy="1861"/>
              <a:chOff x="793" y="2341"/>
              <a:chExt cx="726" cy="1861"/>
            </a:xfrm>
          </p:grpSpPr>
          <p:grpSp>
            <p:nvGrpSpPr>
              <p:cNvPr id="4" name="Group 5"/>
              <p:cNvGrpSpPr>
                <a:grpSpLocks/>
              </p:cNvGrpSpPr>
              <p:nvPr/>
            </p:nvGrpSpPr>
            <p:grpSpPr bwMode="auto">
              <a:xfrm>
                <a:off x="793" y="2341"/>
                <a:ext cx="726" cy="273"/>
                <a:chOff x="793" y="2341"/>
                <a:chExt cx="726" cy="273"/>
              </a:xfrm>
            </p:grpSpPr>
            <p:sp>
              <p:nvSpPr>
                <p:cNvPr id="49" name="Line 6"/>
                <p:cNvSpPr>
                  <a:spLocks noChangeShapeType="1"/>
                </p:cNvSpPr>
                <p:nvPr/>
              </p:nvSpPr>
              <p:spPr bwMode="auto">
                <a:xfrm>
                  <a:off x="793" y="2341"/>
                  <a:ext cx="0" cy="27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50" name="Line 7"/>
                <p:cNvSpPr>
                  <a:spLocks noChangeShapeType="1"/>
                </p:cNvSpPr>
                <p:nvPr/>
              </p:nvSpPr>
              <p:spPr bwMode="auto">
                <a:xfrm>
                  <a:off x="793" y="2614"/>
                  <a:ext cx="7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51" name="Line 8"/>
                <p:cNvSpPr>
                  <a:spLocks noChangeShapeType="1"/>
                </p:cNvSpPr>
                <p:nvPr/>
              </p:nvSpPr>
              <p:spPr bwMode="auto">
                <a:xfrm>
                  <a:off x="1519" y="2341"/>
                  <a:ext cx="0" cy="27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400"/>
                </a:p>
              </p:txBody>
            </p:sp>
          </p:grpSp>
          <p:grpSp>
            <p:nvGrpSpPr>
              <p:cNvPr id="5" name="Group 9"/>
              <p:cNvGrpSpPr>
                <a:grpSpLocks/>
              </p:cNvGrpSpPr>
              <p:nvPr/>
            </p:nvGrpSpPr>
            <p:grpSpPr bwMode="auto">
              <a:xfrm>
                <a:off x="793" y="2614"/>
                <a:ext cx="726" cy="273"/>
                <a:chOff x="793" y="2341"/>
                <a:chExt cx="726" cy="273"/>
              </a:xfrm>
            </p:grpSpPr>
            <p:sp>
              <p:nvSpPr>
                <p:cNvPr id="46" name="Line 10"/>
                <p:cNvSpPr>
                  <a:spLocks noChangeShapeType="1"/>
                </p:cNvSpPr>
                <p:nvPr/>
              </p:nvSpPr>
              <p:spPr bwMode="auto">
                <a:xfrm>
                  <a:off x="793" y="2341"/>
                  <a:ext cx="0" cy="27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47" name="Line 11"/>
                <p:cNvSpPr>
                  <a:spLocks noChangeShapeType="1"/>
                </p:cNvSpPr>
                <p:nvPr/>
              </p:nvSpPr>
              <p:spPr bwMode="auto">
                <a:xfrm>
                  <a:off x="793" y="2614"/>
                  <a:ext cx="7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48" name="Line 12"/>
                <p:cNvSpPr>
                  <a:spLocks noChangeShapeType="1"/>
                </p:cNvSpPr>
                <p:nvPr/>
              </p:nvSpPr>
              <p:spPr bwMode="auto">
                <a:xfrm>
                  <a:off x="1519" y="2341"/>
                  <a:ext cx="0" cy="27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400"/>
                </a:p>
              </p:txBody>
            </p:sp>
          </p:grpSp>
          <p:grpSp>
            <p:nvGrpSpPr>
              <p:cNvPr id="6" name="Group 13"/>
              <p:cNvGrpSpPr>
                <a:grpSpLocks/>
              </p:cNvGrpSpPr>
              <p:nvPr/>
            </p:nvGrpSpPr>
            <p:grpSpPr bwMode="auto">
              <a:xfrm>
                <a:off x="793" y="2886"/>
                <a:ext cx="726" cy="273"/>
                <a:chOff x="793" y="2341"/>
                <a:chExt cx="726" cy="273"/>
              </a:xfrm>
            </p:grpSpPr>
            <p:sp>
              <p:nvSpPr>
                <p:cNvPr id="43" name="Line 14"/>
                <p:cNvSpPr>
                  <a:spLocks noChangeShapeType="1"/>
                </p:cNvSpPr>
                <p:nvPr/>
              </p:nvSpPr>
              <p:spPr bwMode="auto">
                <a:xfrm>
                  <a:off x="793" y="2341"/>
                  <a:ext cx="0" cy="27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44" name="Line 15"/>
                <p:cNvSpPr>
                  <a:spLocks noChangeShapeType="1"/>
                </p:cNvSpPr>
                <p:nvPr/>
              </p:nvSpPr>
              <p:spPr bwMode="auto">
                <a:xfrm>
                  <a:off x="793" y="2614"/>
                  <a:ext cx="7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45" name="Line 16"/>
                <p:cNvSpPr>
                  <a:spLocks noChangeShapeType="1"/>
                </p:cNvSpPr>
                <p:nvPr/>
              </p:nvSpPr>
              <p:spPr bwMode="auto">
                <a:xfrm>
                  <a:off x="1519" y="2341"/>
                  <a:ext cx="0" cy="27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400"/>
                </a:p>
              </p:txBody>
            </p:sp>
          </p:grpSp>
          <p:grpSp>
            <p:nvGrpSpPr>
              <p:cNvPr id="24" name="Group 17"/>
              <p:cNvGrpSpPr>
                <a:grpSpLocks/>
              </p:cNvGrpSpPr>
              <p:nvPr/>
            </p:nvGrpSpPr>
            <p:grpSpPr bwMode="auto">
              <a:xfrm>
                <a:off x="793" y="3929"/>
                <a:ext cx="726" cy="273"/>
                <a:chOff x="793" y="2341"/>
                <a:chExt cx="726" cy="273"/>
              </a:xfrm>
            </p:grpSpPr>
            <p:sp>
              <p:nvSpPr>
                <p:cNvPr id="40" name="Line 18"/>
                <p:cNvSpPr>
                  <a:spLocks noChangeShapeType="1"/>
                </p:cNvSpPr>
                <p:nvPr/>
              </p:nvSpPr>
              <p:spPr bwMode="auto">
                <a:xfrm>
                  <a:off x="793" y="2341"/>
                  <a:ext cx="0" cy="27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41" name="Line 19"/>
                <p:cNvSpPr>
                  <a:spLocks noChangeShapeType="1"/>
                </p:cNvSpPr>
                <p:nvPr/>
              </p:nvSpPr>
              <p:spPr bwMode="auto">
                <a:xfrm>
                  <a:off x="793" y="2614"/>
                  <a:ext cx="7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42" name="Line 20"/>
                <p:cNvSpPr>
                  <a:spLocks noChangeShapeType="1"/>
                </p:cNvSpPr>
                <p:nvPr/>
              </p:nvSpPr>
              <p:spPr bwMode="auto">
                <a:xfrm>
                  <a:off x="1519" y="2341"/>
                  <a:ext cx="0" cy="27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400"/>
                </a:p>
              </p:txBody>
            </p:sp>
          </p:grpSp>
          <p:grpSp>
            <p:nvGrpSpPr>
              <p:cNvPr id="25" name="Group 21"/>
              <p:cNvGrpSpPr>
                <a:grpSpLocks/>
              </p:cNvGrpSpPr>
              <p:nvPr/>
            </p:nvGrpSpPr>
            <p:grpSpPr bwMode="auto">
              <a:xfrm>
                <a:off x="793" y="3702"/>
                <a:ext cx="726" cy="273"/>
                <a:chOff x="793" y="2341"/>
                <a:chExt cx="726" cy="273"/>
              </a:xfrm>
            </p:grpSpPr>
            <p:sp>
              <p:nvSpPr>
                <p:cNvPr id="37" name="Line 22"/>
                <p:cNvSpPr>
                  <a:spLocks noChangeShapeType="1"/>
                </p:cNvSpPr>
                <p:nvPr/>
              </p:nvSpPr>
              <p:spPr bwMode="auto">
                <a:xfrm>
                  <a:off x="793" y="2341"/>
                  <a:ext cx="0" cy="27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38" name="Line 23"/>
                <p:cNvSpPr>
                  <a:spLocks noChangeShapeType="1"/>
                </p:cNvSpPr>
                <p:nvPr/>
              </p:nvSpPr>
              <p:spPr bwMode="auto">
                <a:xfrm>
                  <a:off x="793" y="2614"/>
                  <a:ext cx="7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39" name="Line 24"/>
                <p:cNvSpPr>
                  <a:spLocks noChangeShapeType="1"/>
                </p:cNvSpPr>
                <p:nvPr/>
              </p:nvSpPr>
              <p:spPr bwMode="auto">
                <a:xfrm>
                  <a:off x="1519" y="2341"/>
                  <a:ext cx="0" cy="27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400"/>
                </a:p>
              </p:txBody>
            </p:sp>
          </p:grpSp>
          <p:grpSp>
            <p:nvGrpSpPr>
              <p:cNvPr id="26" name="Group 25"/>
              <p:cNvGrpSpPr>
                <a:grpSpLocks/>
              </p:cNvGrpSpPr>
              <p:nvPr/>
            </p:nvGrpSpPr>
            <p:grpSpPr bwMode="auto">
              <a:xfrm>
                <a:off x="793" y="3430"/>
                <a:ext cx="726" cy="273"/>
                <a:chOff x="793" y="2341"/>
                <a:chExt cx="726" cy="273"/>
              </a:xfrm>
            </p:grpSpPr>
            <p:sp>
              <p:nvSpPr>
                <p:cNvPr id="34" name="Line 26"/>
                <p:cNvSpPr>
                  <a:spLocks noChangeShapeType="1"/>
                </p:cNvSpPr>
                <p:nvPr/>
              </p:nvSpPr>
              <p:spPr bwMode="auto">
                <a:xfrm>
                  <a:off x="793" y="2341"/>
                  <a:ext cx="0" cy="27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35" name="Line 27"/>
                <p:cNvSpPr>
                  <a:spLocks noChangeShapeType="1"/>
                </p:cNvSpPr>
                <p:nvPr/>
              </p:nvSpPr>
              <p:spPr bwMode="auto">
                <a:xfrm>
                  <a:off x="793" y="2614"/>
                  <a:ext cx="7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36" name="Line 28"/>
                <p:cNvSpPr>
                  <a:spLocks noChangeShapeType="1"/>
                </p:cNvSpPr>
                <p:nvPr/>
              </p:nvSpPr>
              <p:spPr bwMode="auto">
                <a:xfrm>
                  <a:off x="1519" y="2341"/>
                  <a:ext cx="0" cy="27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400"/>
                </a:p>
              </p:txBody>
            </p:sp>
          </p:grpSp>
          <p:grpSp>
            <p:nvGrpSpPr>
              <p:cNvPr id="27" name="Group 29"/>
              <p:cNvGrpSpPr>
                <a:grpSpLocks/>
              </p:cNvGrpSpPr>
              <p:nvPr/>
            </p:nvGrpSpPr>
            <p:grpSpPr bwMode="auto">
              <a:xfrm>
                <a:off x="793" y="3158"/>
                <a:ext cx="726" cy="273"/>
                <a:chOff x="793" y="2341"/>
                <a:chExt cx="726" cy="273"/>
              </a:xfrm>
            </p:grpSpPr>
            <p:sp>
              <p:nvSpPr>
                <p:cNvPr id="31" name="Line 30"/>
                <p:cNvSpPr>
                  <a:spLocks noChangeShapeType="1"/>
                </p:cNvSpPr>
                <p:nvPr/>
              </p:nvSpPr>
              <p:spPr bwMode="auto">
                <a:xfrm>
                  <a:off x="793" y="2341"/>
                  <a:ext cx="0" cy="27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32" name="Line 31"/>
                <p:cNvSpPr>
                  <a:spLocks noChangeShapeType="1"/>
                </p:cNvSpPr>
                <p:nvPr/>
              </p:nvSpPr>
              <p:spPr bwMode="auto">
                <a:xfrm>
                  <a:off x="793" y="2614"/>
                  <a:ext cx="7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33" name="Line 32"/>
                <p:cNvSpPr>
                  <a:spLocks noChangeShapeType="1"/>
                </p:cNvSpPr>
                <p:nvPr/>
              </p:nvSpPr>
              <p:spPr bwMode="auto">
                <a:xfrm>
                  <a:off x="1519" y="2341"/>
                  <a:ext cx="0" cy="27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400"/>
                </a:p>
              </p:txBody>
            </p:sp>
          </p:grpSp>
        </p:grpSp>
        <p:grpSp>
          <p:nvGrpSpPr>
            <p:cNvPr id="28" name="Group 33"/>
            <p:cNvGrpSpPr>
              <a:grpSpLocks/>
            </p:cNvGrpSpPr>
            <p:nvPr/>
          </p:nvGrpSpPr>
          <p:grpSpPr bwMode="auto">
            <a:xfrm>
              <a:off x="476" y="3838"/>
              <a:ext cx="1406" cy="273"/>
              <a:chOff x="431" y="3974"/>
              <a:chExt cx="1406" cy="273"/>
            </a:xfrm>
          </p:grpSpPr>
          <p:sp>
            <p:nvSpPr>
              <p:cNvPr id="21" name="Line 34"/>
              <p:cNvSpPr>
                <a:spLocks noChangeShapeType="1"/>
              </p:cNvSpPr>
              <p:nvPr/>
            </p:nvSpPr>
            <p:spPr bwMode="auto">
              <a:xfrm>
                <a:off x="431" y="3974"/>
                <a:ext cx="0" cy="27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22" name="Line 35"/>
              <p:cNvSpPr>
                <a:spLocks noChangeShapeType="1"/>
              </p:cNvSpPr>
              <p:nvPr/>
            </p:nvSpPr>
            <p:spPr bwMode="auto">
              <a:xfrm>
                <a:off x="1837" y="3974"/>
                <a:ext cx="0" cy="27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23" name="Line 36"/>
              <p:cNvSpPr>
                <a:spLocks noChangeShapeType="1"/>
              </p:cNvSpPr>
              <p:nvPr/>
            </p:nvSpPr>
            <p:spPr bwMode="auto">
              <a:xfrm>
                <a:off x="431" y="4247"/>
                <a:ext cx="140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400"/>
              </a:p>
            </p:txBody>
          </p:sp>
        </p:grpSp>
        <p:sp>
          <p:nvSpPr>
            <p:cNvPr id="7" name="Text Box 37"/>
            <p:cNvSpPr txBox="1">
              <a:spLocks noChangeArrowheads="1"/>
            </p:cNvSpPr>
            <p:nvPr/>
          </p:nvSpPr>
          <p:spPr bwMode="auto">
            <a:xfrm>
              <a:off x="884" y="2160"/>
              <a:ext cx="544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r-TR" sz="1400"/>
                <a:t>*****</a:t>
              </a:r>
              <a:endParaRPr lang="en-US" sz="1400"/>
            </a:p>
          </p:txBody>
        </p:sp>
        <p:sp>
          <p:nvSpPr>
            <p:cNvPr id="8" name="Line 38"/>
            <p:cNvSpPr>
              <a:spLocks noChangeShapeType="1"/>
            </p:cNvSpPr>
            <p:nvPr/>
          </p:nvSpPr>
          <p:spPr bwMode="auto">
            <a:xfrm rot="5400000">
              <a:off x="1065" y="2070"/>
              <a:ext cx="27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9" name="Text Box 39"/>
            <p:cNvSpPr txBox="1">
              <a:spLocks noChangeArrowheads="1"/>
            </p:cNvSpPr>
            <p:nvPr/>
          </p:nvSpPr>
          <p:spPr bwMode="auto">
            <a:xfrm>
              <a:off x="1020" y="1706"/>
              <a:ext cx="454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r-TR" sz="1400"/>
                <a:t>Agg.</a:t>
              </a:r>
              <a:endParaRPr lang="en-US" sz="1400"/>
            </a:p>
          </p:txBody>
        </p:sp>
        <p:sp>
          <p:nvSpPr>
            <p:cNvPr id="10" name="Text Box 40"/>
            <p:cNvSpPr txBox="1">
              <a:spLocks noChangeArrowheads="1"/>
            </p:cNvSpPr>
            <p:nvPr/>
          </p:nvSpPr>
          <p:spPr bwMode="auto">
            <a:xfrm>
              <a:off x="1565" y="2069"/>
              <a:ext cx="318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r-TR" sz="1400"/>
                <a:t>#4</a:t>
              </a:r>
              <a:endParaRPr lang="en-US" sz="1400"/>
            </a:p>
          </p:txBody>
        </p:sp>
        <p:sp>
          <p:nvSpPr>
            <p:cNvPr id="11" name="Text Box 41"/>
            <p:cNvSpPr txBox="1">
              <a:spLocks noChangeArrowheads="1"/>
            </p:cNvSpPr>
            <p:nvPr/>
          </p:nvSpPr>
          <p:spPr bwMode="auto">
            <a:xfrm>
              <a:off x="1565" y="2341"/>
              <a:ext cx="318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r-TR" sz="1400" dirty="0"/>
                <a:t>#8</a:t>
              </a:r>
              <a:endParaRPr lang="en-US" sz="1400" dirty="0"/>
            </a:p>
          </p:txBody>
        </p:sp>
        <p:sp>
          <p:nvSpPr>
            <p:cNvPr id="12" name="Text Box 42"/>
            <p:cNvSpPr txBox="1">
              <a:spLocks noChangeArrowheads="1"/>
            </p:cNvSpPr>
            <p:nvPr/>
          </p:nvSpPr>
          <p:spPr bwMode="auto">
            <a:xfrm>
              <a:off x="1565" y="2614"/>
              <a:ext cx="408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r-TR" sz="1400"/>
                <a:t>#16</a:t>
              </a:r>
              <a:endParaRPr lang="en-US" sz="1400"/>
            </a:p>
          </p:txBody>
        </p:sp>
        <p:sp>
          <p:nvSpPr>
            <p:cNvPr id="13" name="Text Box 43"/>
            <p:cNvSpPr txBox="1">
              <a:spLocks noChangeArrowheads="1"/>
            </p:cNvSpPr>
            <p:nvPr/>
          </p:nvSpPr>
          <p:spPr bwMode="auto">
            <a:xfrm>
              <a:off x="1565" y="2886"/>
              <a:ext cx="408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r-TR" sz="1400"/>
                <a:t>#30</a:t>
              </a:r>
              <a:endParaRPr lang="en-US" sz="1400"/>
            </a:p>
          </p:txBody>
        </p:sp>
        <p:sp>
          <p:nvSpPr>
            <p:cNvPr id="14" name="Text Box 44"/>
            <p:cNvSpPr txBox="1">
              <a:spLocks noChangeArrowheads="1"/>
            </p:cNvSpPr>
            <p:nvPr/>
          </p:nvSpPr>
          <p:spPr bwMode="auto">
            <a:xfrm>
              <a:off x="1565" y="3158"/>
              <a:ext cx="453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r-TR" sz="1400"/>
                <a:t>#50</a:t>
              </a:r>
              <a:endParaRPr lang="en-US" sz="1400"/>
            </a:p>
          </p:txBody>
        </p:sp>
        <p:sp>
          <p:nvSpPr>
            <p:cNvPr id="15" name="Text Box 45"/>
            <p:cNvSpPr txBox="1">
              <a:spLocks noChangeArrowheads="1"/>
            </p:cNvSpPr>
            <p:nvPr/>
          </p:nvSpPr>
          <p:spPr bwMode="auto">
            <a:xfrm>
              <a:off x="1565" y="3475"/>
              <a:ext cx="499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r-TR" sz="1400"/>
                <a:t>#100</a:t>
              </a:r>
              <a:endParaRPr lang="en-US" sz="1400"/>
            </a:p>
          </p:txBody>
        </p:sp>
        <p:sp>
          <p:nvSpPr>
            <p:cNvPr id="16" name="Text Box 46"/>
            <p:cNvSpPr txBox="1">
              <a:spLocks noChangeArrowheads="1"/>
            </p:cNvSpPr>
            <p:nvPr/>
          </p:nvSpPr>
          <p:spPr bwMode="auto">
            <a:xfrm>
              <a:off x="1519" y="3748"/>
              <a:ext cx="363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r-TR" sz="1400"/>
                <a:t>Pan</a:t>
              </a:r>
              <a:endParaRPr lang="en-US" sz="1400"/>
            </a:p>
          </p:txBody>
        </p:sp>
        <p:sp>
          <p:nvSpPr>
            <p:cNvPr id="17" name="Line 47"/>
            <p:cNvSpPr>
              <a:spLocks noChangeShapeType="1"/>
            </p:cNvSpPr>
            <p:nvPr/>
          </p:nvSpPr>
          <p:spPr bwMode="auto">
            <a:xfrm>
              <a:off x="1882" y="3974"/>
              <a:ext cx="40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18" name="Text Box 48"/>
            <p:cNvSpPr txBox="1">
              <a:spLocks noChangeArrowheads="1"/>
            </p:cNvSpPr>
            <p:nvPr/>
          </p:nvSpPr>
          <p:spPr bwMode="auto">
            <a:xfrm>
              <a:off x="2381" y="3838"/>
              <a:ext cx="953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r-TR" sz="1400"/>
                <a:t>Sieve shaker</a:t>
              </a:r>
              <a:endParaRPr lang="en-US" sz="1400"/>
            </a:p>
          </p:txBody>
        </p:sp>
        <p:sp>
          <p:nvSpPr>
            <p:cNvPr id="19" name="Line 49"/>
            <p:cNvSpPr>
              <a:spLocks noChangeShapeType="1"/>
            </p:cNvSpPr>
            <p:nvPr/>
          </p:nvSpPr>
          <p:spPr bwMode="auto">
            <a:xfrm>
              <a:off x="3424" y="3974"/>
              <a:ext cx="45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20" name="Text Box 50"/>
            <p:cNvSpPr txBox="1">
              <a:spLocks noChangeArrowheads="1"/>
            </p:cNvSpPr>
            <p:nvPr/>
          </p:nvSpPr>
          <p:spPr bwMode="auto">
            <a:xfrm>
              <a:off x="3923" y="3838"/>
              <a:ext cx="1837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r-TR" sz="1400"/>
                <a:t>Lateral &amp; Vertical motion</a:t>
              </a:r>
              <a:endParaRPr lang="en-US" sz="1400"/>
            </a:p>
          </p:txBody>
        </p:sp>
      </p:grpSp>
      <p:pic>
        <p:nvPicPr>
          <p:cNvPr id="52" name="Picture 2" descr="sv015_we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473450"/>
            <a:ext cx="3527425" cy="3079750"/>
          </a:xfrm>
          <a:prstGeom prst="rect">
            <a:avLst/>
          </a:prstGeom>
          <a:noFill/>
        </p:spPr>
      </p:pic>
      <p:pic>
        <p:nvPicPr>
          <p:cNvPr id="53" name="Picture 3" descr="sv001_we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3200400"/>
            <a:ext cx="3384550" cy="3384550"/>
          </a:xfrm>
          <a:prstGeom prst="rect">
            <a:avLst/>
          </a:prstGeom>
          <a:noFill/>
        </p:spPr>
      </p:pic>
      <p:sp>
        <p:nvSpPr>
          <p:cNvPr id="54" name="Slide Number Placeholder 5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34499-A1AE-4051-A9C2-E7807511624D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5" name="Footer Placeholder 5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Properties of aggregate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458200" cy="6705600"/>
          </a:xfrm>
        </p:spPr>
        <p:txBody>
          <a:bodyPr/>
          <a:lstStyle/>
          <a:p>
            <a:pPr>
              <a:buNone/>
            </a:pPr>
            <a:r>
              <a:rPr lang="en-U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200" b="1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3200" b="1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Determination </a:t>
            </a:r>
            <a:r>
              <a:rPr lang="tr-TR" sz="3200" b="1" u="sng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of the Grading of </a:t>
            </a:r>
            <a:r>
              <a:rPr lang="tr-TR" sz="3200" b="1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Aggregate</a:t>
            </a:r>
            <a:endParaRPr lang="en-US" sz="3200" b="1" u="sng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tr-TR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There are two different methods for determining the agg. grading:</a:t>
            </a:r>
          </a:p>
          <a:p>
            <a:pPr>
              <a:lnSpc>
                <a:spcPct val="90000"/>
              </a:lnSpc>
            </a:pPr>
            <a:r>
              <a:rPr lang="tr-TR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Fineness Modulus (FM)</a:t>
            </a:r>
          </a:p>
          <a:p>
            <a:pPr>
              <a:lnSpc>
                <a:spcPct val="90000"/>
              </a:lnSpc>
            </a:pPr>
            <a:r>
              <a:rPr lang="tr-TR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Granulometry</a:t>
            </a:r>
          </a:p>
          <a:p>
            <a:pPr marL="609600" indent="-609600">
              <a:lnSpc>
                <a:spcPct val="80000"/>
              </a:lnSpc>
              <a:buFontTx/>
              <a:buAutoNum type="arabicParenR"/>
            </a:pPr>
            <a:r>
              <a:rPr lang="tr-TR" sz="3200" b="1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Fineness Modulus (FM)</a:t>
            </a:r>
            <a:r>
              <a:rPr lang="tr-TR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tr-TR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FM is a single figure which is the sum of cumulative % retained on a series of sieves having a clear opening half that of the preceeding one. Usually determined for fine agg.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            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1143000"/>
            <a:ext cx="4572000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Ø"/>
            </a:pPr>
            <a:endParaRPr lang="tr-TR" dirty="0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762786" y="5562600"/>
            <a:ext cx="8229258" cy="1105989"/>
            <a:chOff x="547" y="2436"/>
            <a:chExt cx="4874" cy="508"/>
          </a:xfrm>
        </p:grpSpPr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547" y="2436"/>
              <a:ext cx="771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r-TR" sz="2800" dirty="0">
                  <a:solidFill>
                    <a:srgbClr val="FFFF00"/>
                  </a:solidFill>
                </a:rPr>
                <a:t>FM =</a:t>
              </a:r>
              <a:endParaRPr lang="en-US" sz="2800" dirty="0">
                <a:solidFill>
                  <a:srgbClr val="FFFF00"/>
                </a:solidFill>
              </a:endParaRPr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auto">
            <a:xfrm>
              <a:off x="1156" y="2659"/>
              <a:ext cx="417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1202" y="2436"/>
              <a:ext cx="4219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2800" dirty="0" smtClean="0">
                  <a:solidFill>
                    <a:srgbClr val="FFFF00"/>
                  </a:solidFill>
                  <a:latin typeface="Arial" charset="0"/>
                  <a:cs typeface="Arial" charset="0"/>
                </a:rPr>
                <a:t>Σ</a:t>
              </a:r>
              <a:r>
                <a:rPr lang="tr-TR" sz="2800" dirty="0" smtClean="0">
                  <a:solidFill>
                    <a:srgbClr val="FFFF00"/>
                  </a:solidFill>
                  <a:latin typeface="Arial" charset="0"/>
                  <a:cs typeface="Arial" charset="0"/>
                </a:rPr>
                <a:t> </a:t>
              </a:r>
              <a:r>
                <a:rPr lang="tr-TR" sz="2800" dirty="0">
                  <a:solidFill>
                    <a:srgbClr val="FFFF00"/>
                  </a:solidFill>
                  <a:latin typeface="Arial" charset="0"/>
                  <a:cs typeface="Arial" charset="0"/>
                </a:rPr>
                <a:t>(% cumulative retained on each sieve)</a:t>
              </a:r>
              <a:endParaRPr lang="el-GR" sz="2800" dirty="0">
                <a:solidFill>
                  <a:srgbClr val="FFFF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2699" y="2704"/>
              <a:ext cx="59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r-TR" sz="2800" dirty="0">
                  <a:solidFill>
                    <a:srgbClr val="FFFF00"/>
                  </a:solidFill>
                </a:rPr>
                <a:t>100</a:t>
              </a:r>
              <a:endParaRPr lang="en-US" sz="2800" dirty="0">
                <a:solidFill>
                  <a:srgbClr val="FFFF00"/>
                </a:solidFill>
              </a:endParaRPr>
            </a:p>
          </p:txBody>
        </p:sp>
      </p:grp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34499-A1AE-4051-A9C2-E7807511624D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Properties of aggregate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458200" cy="6858000"/>
          </a:xfrm>
        </p:spPr>
        <p:txBody>
          <a:bodyPr>
            <a:normAutofit fontScale="85000" lnSpcReduction="20000"/>
          </a:bodyPr>
          <a:lstStyle/>
          <a:p>
            <a:r>
              <a:rPr lang="tr-TR" sz="2800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Ex</a:t>
            </a:r>
            <a:r>
              <a:rPr lang="tr-TR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:A 500gr sample of a Fine Agg. was sieved. Determine FM?  </a:t>
            </a:r>
            <a:endParaRPr lang="en-US" sz="28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                      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 </a:t>
            </a:r>
          </a:p>
          <a:p>
            <a:pPr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                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 FM=             </a:t>
            </a:r>
            <a:r>
              <a:rPr lang="tr-TR" sz="2800" u="sng" dirty="0" smtClean="0">
                <a:solidFill>
                  <a:srgbClr val="FFFF00"/>
                </a:solidFill>
              </a:rPr>
              <a:t>6+22+42+66+91+98</a:t>
            </a:r>
            <a:r>
              <a:rPr lang="en-US" sz="2800" u="sng" dirty="0" smtClean="0">
                <a:solidFill>
                  <a:srgbClr val="FFFF00"/>
                </a:solidFill>
              </a:rPr>
              <a:t> </a:t>
            </a:r>
            <a:r>
              <a:rPr lang="en-US" sz="2800" u="sng" dirty="0">
                <a:solidFill>
                  <a:srgbClr val="FFFF00"/>
                </a:solidFill>
              </a:rPr>
              <a:t> </a:t>
            </a:r>
            <a:r>
              <a:rPr lang="en-US" sz="2800" u="sng" dirty="0" smtClean="0">
                <a:solidFill>
                  <a:srgbClr val="FFFF00"/>
                </a:solidFill>
              </a:rPr>
              <a:t>      </a:t>
            </a:r>
            <a:r>
              <a:rPr lang="tr-TR" sz="2800" dirty="0" smtClean="0">
                <a:solidFill>
                  <a:srgbClr val="FFFF00"/>
                </a:solidFill>
              </a:rPr>
              <a:t>= 3.25</a:t>
            </a:r>
            <a:endParaRPr lang="en-US" sz="2800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sz="2800" dirty="0" smtClean="0">
                <a:solidFill>
                  <a:srgbClr val="FFFF00"/>
                </a:solidFill>
              </a:rPr>
              <a:t>                                        100                     </a:t>
            </a:r>
          </a:p>
          <a:p>
            <a:pPr>
              <a:buNone/>
            </a:pPr>
            <a:r>
              <a:rPr lang="en-US" sz="2800" dirty="0" smtClean="0"/>
              <a:t>                                   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09600" y="762000"/>
          <a:ext cx="7467600" cy="4571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6900"/>
                <a:gridCol w="1866900"/>
                <a:gridCol w="1866900"/>
                <a:gridCol w="1866900"/>
              </a:tblGrid>
              <a:tr h="139191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Sieve 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Amount Retained on (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gr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)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Amount Retained on (%)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% Cumulative Retained on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</a:tr>
              <a:tr h="39751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3/8"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/>
                </a:tc>
              </a:tr>
              <a:tr h="39751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#4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30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/>
                </a:tc>
              </a:tr>
              <a:tr h="39751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#8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80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16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22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/>
                </a:tc>
              </a:tr>
              <a:tr h="39751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#16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100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20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42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/>
                </a:tc>
              </a:tr>
              <a:tr h="39751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#30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120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24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66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/>
                </a:tc>
              </a:tr>
              <a:tr h="39751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#50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125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25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91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/>
                </a:tc>
              </a:tr>
              <a:tr h="39751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#100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35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98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/>
                </a:tc>
              </a:tr>
              <a:tr h="39751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Pan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10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100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066800" y="4267200"/>
            <a:ext cx="114299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r>
              <a:rPr lang="en-US" sz="2800" dirty="0" smtClean="0">
                <a:solidFill>
                  <a:srgbClr val="FFFF00"/>
                </a:solidFill>
              </a:rPr>
              <a:t>  </a:t>
            </a:r>
            <a:r>
              <a:rPr lang="tr-TR" dirty="0" smtClean="0">
                <a:solidFill>
                  <a:srgbClr val="FFFF00"/>
                </a:solidFill>
              </a:rPr>
              <a:t>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34499-A1AE-4051-A9C2-E7807511624D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Properties of aggregate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1" descr="Fig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17935" y="304800"/>
            <a:ext cx="7154466" cy="4572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85800" y="5105400"/>
            <a:ext cx="80772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tr-TR" sz="2800" dirty="0" smtClean="0">
                <a:solidFill>
                  <a:srgbClr val="FFFF00"/>
                </a:solidFill>
              </a:rPr>
              <a:t>A good aggregate gradation for a particular concrete is the one that leads to a workable, dense &amp; uniform concrete, without any segregation of particles.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34499-A1AE-4051-A9C2-E7807511624D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Properties of aggregate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09600" y="0"/>
            <a:ext cx="48917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381000" y="609600"/>
            <a:ext cx="57925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US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477000"/>
          </a:xfrm>
        </p:spPr>
        <p:txBody>
          <a:bodyPr/>
          <a:lstStyle/>
          <a:p>
            <a:pPr>
              <a:buNone/>
            </a:pP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              </a:t>
            </a:r>
            <a:r>
              <a:rPr lang="en-US" sz="32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tr-TR" sz="32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SPECIFIC GRAVITY</a:t>
            </a:r>
            <a:endParaRPr lang="en-US" sz="3200" b="1" u="sng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Specific gravity is the ratio of the weight on a unit 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volume</a:t>
            </a:r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of material to the weight of the same volume of water at 20º to 25ºC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4500563" y="3068638"/>
          <a:ext cx="4343400" cy="2543175"/>
        </p:xfrm>
        <a:graphic>
          <a:graphicData uri="http://schemas.openxmlformats.org/presentationml/2006/ole">
            <p:oleObj spid="_x0000_s2050" name="Equation" r:id="rId3" imgW="1930320" imgH="1130040" progId="">
              <p:embed/>
            </p:oleObj>
          </a:graphicData>
        </a:graphic>
      </p:graphicFrame>
      <p:graphicFrame>
        <p:nvGraphicFramePr>
          <p:cNvPr id="5125" name="Object 5"/>
          <p:cNvGraphicFramePr>
            <a:graphicFrameLocks noChangeAspect="1"/>
          </p:cNvGraphicFramePr>
          <p:nvPr/>
        </p:nvGraphicFramePr>
        <p:xfrm>
          <a:off x="642938" y="3143250"/>
          <a:ext cx="3095625" cy="2381250"/>
        </p:xfrm>
        <a:graphic>
          <a:graphicData uri="http://schemas.openxmlformats.org/presentationml/2006/ole">
            <p:oleObj spid="_x0000_s2051" name="Equation" r:id="rId4" imgW="990360" imgH="761760" progId="">
              <p:embed/>
            </p:oleObj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34499-A1AE-4051-A9C2-E7807511624D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Properties of aggregate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686800" cy="6553200"/>
          </a:xfrm>
        </p:spPr>
        <p:txBody>
          <a:bodyPr/>
          <a:lstStyle/>
          <a:p>
            <a:pPr>
              <a:buNone/>
            </a:pPr>
            <a:endParaRPr lang="en-US" b="1" u="sng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en-US" sz="3200" b="1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3200" b="1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SPECIFIC GRAVITY OF AGG.</a:t>
            </a:r>
            <a:endParaRPr lang="en-US" sz="3200" b="1" u="sng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                 </a:t>
            </a:r>
            <a:r>
              <a:rPr lang="tr-TR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Weight of Agg. (W</a:t>
            </a:r>
            <a:r>
              <a:rPr lang="tr-TR" u="sng" baseline="-25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</a:t>
            </a:r>
            <a:endParaRPr lang="en-US" u="sng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tr-TR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Weight of an equal volume of water (V</a:t>
            </a:r>
            <a:r>
              <a:rPr lang="tr-TR" baseline="-25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tr-TR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el-GR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ρ</a:t>
            </a:r>
            <a:r>
              <a:rPr lang="tr-TR" baseline="-25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w</a:t>
            </a:r>
            <a:r>
              <a:rPr lang="tr-TR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l-GR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609600" y="2438400"/>
            <a:ext cx="144145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Sp.Gr</a:t>
            </a:r>
            <a:r>
              <a:rPr lang="tr-TR" sz="2800" dirty="0" smtClean="0">
                <a:solidFill>
                  <a:srgbClr val="FFFF00"/>
                </a:solidFill>
              </a:rPr>
              <a:t>.=</a:t>
            </a:r>
            <a:endParaRPr lang="en-US" sz="2800" dirty="0" smtClean="0">
              <a:solidFill>
                <a:srgbClr val="FFFF00"/>
              </a:solidFill>
            </a:endParaRPr>
          </a:p>
          <a:p>
            <a:pPr>
              <a:spcBef>
                <a:spcPct val="50000"/>
              </a:spcBef>
            </a:pPr>
            <a:endParaRPr lang="en-US" sz="2800" dirty="0"/>
          </a:p>
        </p:txBody>
      </p:sp>
      <p:sp>
        <p:nvSpPr>
          <p:cNvPr id="5" name="Line 10"/>
          <p:cNvSpPr>
            <a:spLocks noChangeShapeType="1"/>
          </p:cNvSpPr>
          <p:nvPr/>
        </p:nvSpPr>
        <p:spPr bwMode="auto">
          <a:xfrm>
            <a:off x="2051050" y="2708275"/>
            <a:ext cx="12255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2339975" y="2349500"/>
            <a:ext cx="576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W</a:t>
            </a:r>
            <a:r>
              <a:rPr lang="tr-TR" baseline="-25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</a:t>
            </a:r>
            <a:endParaRPr lang="en-US" baseline="-250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2124075" y="2708275"/>
            <a:ext cx="1152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tr-TR" sz="2400" baseline="-25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tr-TR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el-GR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ρ</a:t>
            </a:r>
            <a:r>
              <a:rPr lang="tr-TR" sz="2400" baseline="-25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w</a:t>
            </a:r>
            <a:endParaRPr lang="el-GR" sz="2400" baseline="-250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3348038" y="2492375"/>
            <a:ext cx="504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400"/>
              <a:t>=</a:t>
            </a:r>
            <a:endParaRPr lang="en-US" sz="2400"/>
          </a:p>
        </p:txBody>
      </p:sp>
      <p:sp>
        <p:nvSpPr>
          <p:cNvPr id="9" name="Line 14"/>
          <p:cNvSpPr>
            <a:spLocks noChangeShapeType="1"/>
          </p:cNvSpPr>
          <p:nvPr/>
        </p:nvSpPr>
        <p:spPr bwMode="auto">
          <a:xfrm>
            <a:off x="3779838" y="2708275"/>
            <a:ext cx="863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3995738" y="2205038"/>
            <a:ext cx="647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 dirty="0">
                <a:solidFill>
                  <a:srgbClr val="FFFF00"/>
                </a:solidFill>
                <a:latin typeface="+mj-lt"/>
              </a:rPr>
              <a:t>ρ</a:t>
            </a:r>
            <a:r>
              <a:rPr lang="tr-TR" sz="2400" baseline="-25000" dirty="0">
                <a:solidFill>
                  <a:srgbClr val="FFFF00"/>
                </a:solidFill>
                <a:latin typeface="+mj-lt"/>
              </a:rPr>
              <a:t>A</a:t>
            </a:r>
            <a:endParaRPr lang="el-GR" sz="2400" baseline="-250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3995738" y="2708275"/>
            <a:ext cx="7921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 dirty="0">
                <a:solidFill>
                  <a:srgbClr val="FFFF00"/>
                </a:solidFill>
                <a:latin typeface="+mj-lt"/>
              </a:rPr>
              <a:t>ρ</a:t>
            </a:r>
            <a:r>
              <a:rPr lang="tr-TR" sz="2400" baseline="-25000" dirty="0">
                <a:solidFill>
                  <a:srgbClr val="FFFF00"/>
                </a:solidFill>
                <a:latin typeface="+mj-lt"/>
              </a:rPr>
              <a:t>w</a:t>
            </a:r>
            <a:endParaRPr lang="el-GR" sz="2400" baseline="-250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12" name="Line 17"/>
          <p:cNvSpPr>
            <a:spLocks noChangeShapeType="1"/>
          </p:cNvSpPr>
          <p:nvPr/>
        </p:nvSpPr>
        <p:spPr bwMode="auto">
          <a:xfrm>
            <a:off x="4716463" y="2492375"/>
            <a:ext cx="719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" name="Line 18"/>
          <p:cNvSpPr>
            <a:spLocks noChangeShapeType="1"/>
          </p:cNvSpPr>
          <p:nvPr/>
        </p:nvSpPr>
        <p:spPr bwMode="auto">
          <a:xfrm>
            <a:off x="4716463" y="2997200"/>
            <a:ext cx="719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5580063" y="2276475"/>
            <a:ext cx="20875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Density of Agg.</a:t>
            </a:r>
            <a:endParaRPr lang="en-US" sz="20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20"/>
          <p:cNvSpPr txBox="1">
            <a:spLocks noChangeArrowheads="1"/>
          </p:cNvSpPr>
          <p:nvPr/>
        </p:nvSpPr>
        <p:spPr bwMode="auto">
          <a:xfrm>
            <a:off x="5580063" y="2781300"/>
            <a:ext cx="20875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Density of Water</a:t>
            </a:r>
            <a:endParaRPr lang="en-US" sz="20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34499-A1AE-4051-A9C2-E7807511624D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Properties of aggregate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2"/>
          <p:cNvGraphicFramePr>
            <a:graphicFrameLocks noChangeAspect="1"/>
          </p:cNvGraphicFramePr>
          <p:nvPr>
            <p:ph idx="1"/>
          </p:nvPr>
        </p:nvGraphicFramePr>
        <p:xfrm>
          <a:off x="4038600" y="1447800"/>
          <a:ext cx="4756150" cy="4706938"/>
        </p:xfrm>
        <a:graphic>
          <a:graphicData uri="http://schemas.openxmlformats.org/presentationml/2006/ole">
            <p:oleObj spid="_x0000_s3074" name="Artwork" r:id="rId3" imgW="9307224" imgH="9209524" progId="">
              <p:embed/>
            </p:oleObj>
          </a:graphicData>
        </a:graphic>
      </p:graphicFrame>
      <p:sp>
        <p:nvSpPr>
          <p:cNvPr id="5" name="Rectangle 4"/>
          <p:cNvSpPr/>
          <p:nvPr/>
        </p:nvSpPr>
        <p:spPr>
          <a:xfrm>
            <a:off x="1752600" y="533400"/>
            <a:ext cx="5257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b="1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Bulking of Sand</a:t>
            </a:r>
            <a:endParaRPr lang="en-US" sz="3200" b="1" u="sng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1524000"/>
            <a:ext cx="5091247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en-US" sz="2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Bulking of Sand </a:t>
            </a:r>
          </a:p>
          <a:p>
            <a:pPr>
              <a:lnSpc>
                <a:spcPct val="150000"/>
              </a:lnSpc>
            </a:pPr>
            <a:r>
              <a:rPr lang="en-US" alt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Means ‘increase in </a:t>
            </a:r>
          </a:p>
          <a:p>
            <a:pPr>
              <a:lnSpc>
                <a:spcPct val="150000"/>
              </a:lnSpc>
            </a:pPr>
            <a:r>
              <a:rPr lang="en-US" alt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Its volume due to </a:t>
            </a:r>
          </a:p>
          <a:p>
            <a:pPr>
              <a:lnSpc>
                <a:spcPct val="150000"/>
              </a:lnSpc>
            </a:pPr>
            <a:r>
              <a:rPr lang="en-US" alt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Presence of surface</a:t>
            </a:r>
          </a:p>
          <a:p>
            <a:pPr>
              <a:lnSpc>
                <a:spcPct val="150000"/>
              </a:lnSpc>
            </a:pPr>
            <a:r>
              <a:rPr lang="en-US" alt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Moisture.</a:t>
            </a:r>
          </a:p>
          <a:p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34499-A1AE-4051-A9C2-E7807511624D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Properties of aggregate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686800" cy="65532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                </a:t>
            </a:r>
            <a:r>
              <a:rPr lang="en-US" sz="3200" b="1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TESTING OF AGGREGATE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tr-TR" sz="3200" b="1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ABRASION RESISTANCE</a:t>
            </a:r>
            <a:r>
              <a:rPr lang="en-US" sz="3200" b="1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lnSpc>
                <a:spcPct val="90000"/>
              </a:lnSpc>
            </a:pPr>
            <a:r>
              <a:rPr lang="tr-TR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Especially when concrete is used in roads or floor surfaces subjected to heavy traffic load.</a:t>
            </a:r>
          </a:p>
          <a:p>
            <a:pPr>
              <a:lnSpc>
                <a:spcPct val="90000"/>
              </a:lnSpc>
            </a:pPr>
            <a:r>
              <a:rPr lang="tr-TR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Hardness, or resistance to wear (abrasion) is determined by Los-Angeles abrasion test.</a:t>
            </a:r>
            <a:endParaRPr lang="en-US" sz="28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graphicFrame>
        <p:nvGraphicFramePr>
          <p:cNvPr id="7171" name="Object 3"/>
          <p:cNvGraphicFramePr>
            <a:graphicFrameLocks noChangeAspect="1"/>
          </p:cNvGraphicFramePr>
          <p:nvPr/>
        </p:nvGraphicFramePr>
        <p:xfrm>
          <a:off x="228600" y="3352800"/>
          <a:ext cx="3886200" cy="3055937"/>
        </p:xfrm>
        <a:graphic>
          <a:graphicData uri="http://schemas.openxmlformats.org/presentationml/2006/ole">
            <p:oleObj spid="_x0000_s4098" name="Bitmap Image" r:id="rId3" imgW="3067478" imgH="2314286" progId="PBrush">
              <p:embed/>
            </p:oleObj>
          </a:graphicData>
        </a:graphic>
      </p:graphicFrame>
      <p:graphicFrame>
        <p:nvGraphicFramePr>
          <p:cNvPr id="7172" name="Object 4"/>
          <p:cNvGraphicFramePr>
            <a:graphicFrameLocks noChangeAspect="1"/>
          </p:cNvGraphicFramePr>
          <p:nvPr/>
        </p:nvGraphicFramePr>
        <p:xfrm>
          <a:off x="4876800" y="3352800"/>
          <a:ext cx="3857625" cy="3111500"/>
        </p:xfrm>
        <a:graphic>
          <a:graphicData uri="http://schemas.openxmlformats.org/presentationml/2006/ole">
            <p:oleObj spid="_x0000_s4099" name="Bitmap Image" r:id="rId4" imgW="3390476" imgH="2534004" progId="PBrush">
              <p:embed/>
            </p:oleObj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34499-A1AE-4051-A9C2-E7807511624D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Properties of aggregate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477000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2.4</a:t>
            </a:r>
            <a:r>
              <a:rPr lang="en-US" sz="3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Properties of </a:t>
            </a:r>
            <a:r>
              <a:rPr lang="en-US" sz="3200" b="1" u="sng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coars</a:t>
            </a:r>
            <a:r>
              <a:rPr lang="en-US" sz="3200" b="1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aggregates </a:t>
            </a:r>
            <a:r>
              <a:rPr lang="en-US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just"/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Concept of size, shape, surface texture, water    absorption, soundness, specific gravity &amp; bulk   density </a:t>
            </a:r>
          </a:p>
          <a:p>
            <a:pPr algn="just"/>
            <a:endParaRPr lang="en-US" sz="30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en-US" sz="3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2.5  Determination of fineness modulus of  coarse aggregate by sieve analysis, grading of Coarse Aggregates.</a:t>
            </a:r>
          </a:p>
          <a:p>
            <a:pPr algn="just">
              <a:buNone/>
            </a:pPr>
            <a:endParaRPr lang="en-US" sz="30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en-US" sz="3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2.6 Determination of crushing value, impact value &amp; abrasion value of coarse aggregate, flakiness index &amp; elongation index of coarse aggregate and their specification</a:t>
            </a:r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34499-A1AE-4051-A9C2-E7807511624D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Properties of aggregate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"/>
            <a:ext cx="8915400" cy="6400800"/>
          </a:xfrm>
        </p:spPr>
        <p:txBody>
          <a:bodyPr>
            <a:normAutofit lnSpcReduction="10000"/>
          </a:bodyPr>
          <a:lstStyle/>
          <a:p>
            <a:r>
              <a:rPr lang="tr-TR" sz="3200" b="1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Los Angeles Abrasion Test:</a:t>
            </a:r>
            <a:endParaRPr lang="tr-TR" sz="32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tr-TR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The agg with a specified grading is placed inside the L.A. Testing Machine</a:t>
            </a:r>
            <a:endParaRPr lang="en-US" sz="28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endParaRPr lang="tr-TR" sz="28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tr-TR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Loose steel balls are placed inside the drum</a:t>
            </a:r>
            <a:endParaRPr lang="en-US" sz="28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endParaRPr lang="tr-TR" sz="28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tr-TR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The apparatus is rotated for a specified cycles</a:t>
            </a:r>
            <a:endParaRPr lang="en-US" sz="28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endParaRPr lang="tr-TR" sz="28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tr-TR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Finally the loss in weight is determined. by screening with #12 sieve.</a:t>
            </a:r>
            <a:endParaRPr lang="en-US" sz="28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endParaRPr lang="tr-TR" sz="28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tr-TR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Resistant → 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&lt;</a:t>
            </a:r>
            <a:r>
              <a:rPr lang="tr-TR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10% for 100 revolutions</a:t>
            </a:r>
          </a:p>
          <a:p>
            <a:pPr>
              <a:buFont typeface="Wingdings" pitchFamily="2" charset="2"/>
              <a:buNone/>
            </a:pPr>
            <a:r>
              <a:rPr lang="tr-TR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			   → 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&lt;</a:t>
            </a:r>
            <a:r>
              <a:rPr lang="tr-TR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50% for 500 revolutions</a:t>
            </a:r>
            <a:endParaRPr lang="en-US" sz="28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34499-A1AE-4051-A9C2-E7807511624D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Properties of aggregate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5532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   </a:t>
            </a:r>
          </a:p>
          <a:p>
            <a:pPr>
              <a:buNone/>
            </a:pPr>
            <a:r>
              <a:rPr lang="en-US" sz="3200" b="1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AGG </a:t>
            </a:r>
            <a:r>
              <a:rPr lang="en-US" sz="3200" b="1" u="sng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ABRASION </a:t>
            </a:r>
            <a:r>
              <a:rPr lang="en-US" sz="3200" b="1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VALUE TEST :</a:t>
            </a:r>
          </a:p>
          <a:p>
            <a:pPr>
              <a:buNone/>
            </a:pPr>
            <a:endParaRPr lang="en-US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Machine :  Los </a:t>
            </a:r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Angeles</a:t>
            </a:r>
            <a:endParaRPr lang="en-US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Grading of Aggregate – given in table </a:t>
            </a:r>
          </a:p>
          <a:p>
            <a:pPr>
              <a:defRPr/>
            </a:pPr>
            <a:r>
              <a:rPr lang="en-US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Abrasive charge &amp; wt. of sample – in </a:t>
            </a:r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table</a:t>
            </a:r>
            <a:endParaRPr lang="en-US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‘Wt A’ of cleaned and over dried sample taken </a:t>
            </a:r>
          </a:p>
          <a:p>
            <a:pPr>
              <a:defRPr/>
            </a:pPr>
            <a:r>
              <a:rPr lang="en-US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Machine rotated @ 30- 33 rev/min</a:t>
            </a:r>
          </a:p>
          <a:p>
            <a:pPr>
              <a:defRPr/>
            </a:pPr>
            <a:r>
              <a:rPr lang="en-US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No. of revolution </a:t>
            </a:r>
          </a:p>
          <a:p>
            <a:pPr>
              <a:buNone/>
              <a:defRPr/>
            </a:pPr>
            <a:r>
              <a:rPr lang="en-US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	= 500    (for A, B, C &amp; D samples)</a:t>
            </a:r>
          </a:p>
          <a:p>
            <a:pPr>
              <a:buNone/>
              <a:defRPr/>
            </a:pPr>
            <a:r>
              <a:rPr lang="en-US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	= 1000   (for E, F &amp; G 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34499-A1AE-4051-A9C2-E7807511624D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Properties of aggregate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686800" cy="65532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200" b="1" u="sng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After revolutions </a:t>
            </a:r>
            <a:r>
              <a:rPr lang="en-US" sz="2800" b="1" u="sng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800" dirty="0"/>
              <a:t>	</a:t>
            </a:r>
          </a:p>
          <a:p>
            <a:pPr lvl="1">
              <a:defRPr/>
            </a:pPr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Material finer than 1.7 mm separated by sieving</a:t>
            </a:r>
          </a:p>
          <a:p>
            <a:pPr lvl="1">
              <a:defRPr/>
            </a:pPr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Coarse portion washed &amp; dried in oven at 105-110 </a:t>
            </a:r>
            <a:r>
              <a:rPr lang="en-US" sz="2800" baseline="30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C </a:t>
            </a:r>
          </a:p>
          <a:p>
            <a:pPr lvl="1">
              <a:buNone/>
              <a:defRPr/>
            </a:pPr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	Weight of dried portion = B (retained)</a:t>
            </a:r>
          </a:p>
          <a:p>
            <a:pPr lvl="1">
              <a:buNone/>
              <a:defRPr/>
            </a:pPr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	Abrasion value =                       </a:t>
            </a:r>
          </a:p>
          <a:p>
            <a:pPr lvl="1">
              <a:buNone/>
              <a:defRPr/>
            </a:pP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AV </a:t>
            </a:r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&lt;  30%        for Pavement works</a:t>
            </a:r>
          </a:p>
          <a:p>
            <a:pPr lvl="1">
              <a:buNone/>
              <a:defRPr/>
            </a:pPr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	    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&lt; 50%         for other works </a:t>
            </a:r>
          </a:p>
          <a:p>
            <a:endParaRPr lang="en-US" dirty="0"/>
          </a:p>
        </p:txBody>
      </p:sp>
      <p:pic>
        <p:nvPicPr>
          <p:cNvPr id="4" name="Picture 5" descr="fig1"/>
          <p:cNvPicPr>
            <a:picLocks noChangeAspect="1" noChangeArrowheads="1"/>
          </p:cNvPicPr>
          <p:nvPr/>
        </p:nvPicPr>
        <p:blipFill>
          <a:blip r:embed="rId2">
            <a:lum bright="-12000"/>
          </a:blip>
          <a:srcRect/>
          <a:stretch>
            <a:fillRect/>
          </a:stretch>
        </p:blipFill>
        <p:spPr bwMode="auto">
          <a:xfrm>
            <a:off x="6019800" y="2819400"/>
            <a:ext cx="2895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34499-A1AE-4051-A9C2-E7807511624D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Properties of aggregate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81000"/>
            <a:ext cx="8229600" cy="600456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3200" b="1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Aggregate Impact Value Test </a:t>
            </a:r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It is measured by performing </a:t>
            </a:r>
            <a:r>
              <a:rPr lang="en-US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agg</a:t>
            </a:r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 Impact test which is done in laboratory as follows.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Sample of </a:t>
            </a:r>
            <a:r>
              <a:rPr lang="en-US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agg</a:t>
            </a:r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 Passing 12.5mm IS sieve &amp; retained on 10 mm IS sieve is oven dried. 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Fill this aggregate into cylindrical cup in three layers and tamp 25 times each, and level off. 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The net weight of aggregate is taken to nearest gram (W1).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34499-A1AE-4051-A9C2-E7807511624D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Properties of aggregate</a:t>
            </a:r>
            <a:endParaRPr lang="en-US"/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3246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The hammer is allowed to fall freely on aggregate from height, 15 such blows are given.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Crushed aggregate is removed fro the cup and sieved on 2.36 mm IS sieve. 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800" dirty="0" smtClean="0">
                <a:solidFill>
                  <a:srgbClr val="FFFF00"/>
                </a:solidFill>
              </a:rPr>
              <a:t>    The fraction passing is weighed to nearest 0.1 gm. (W2).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FFFF00"/>
                </a:solidFill>
              </a:rPr>
              <a:t>Aggregate impact value =  </a:t>
            </a:r>
            <a:r>
              <a:rPr lang="en-US" sz="2800" u="sng" dirty="0" smtClean="0">
                <a:solidFill>
                  <a:srgbClr val="FFFF00"/>
                </a:solidFill>
              </a:rPr>
              <a:t>W2</a:t>
            </a:r>
            <a:r>
              <a:rPr lang="en-US" sz="2800" dirty="0" smtClean="0">
                <a:solidFill>
                  <a:srgbClr val="FFFF00"/>
                </a:solidFill>
              </a:rPr>
              <a:t>   x 100</a:t>
            </a:r>
            <a:r>
              <a:rPr lang="en-US" sz="2800" u="sng" dirty="0" smtClean="0">
                <a:solidFill>
                  <a:srgbClr val="FFFF00"/>
                </a:solidFill>
              </a:rPr>
              <a:t>   </a:t>
            </a:r>
          </a:p>
          <a:p>
            <a:pPr>
              <a:lnSpc>
                <a:spcPct val="150000"/>
              </a:lnSpc>
              <a:buNone/>
            </a:pPr>
            <a:r>
              <a:rPr lang="en-US" sz="2800" dirty="0" smtClean="0">
                <a:solidFill>
                  <a:srgbClr val="FFFF00"/>
                </a:solidFill>
              </a:rPr>
              <a:t>                                                    W1</a:t>
            </a:r>
          </a:p>
          <a:p>
            <a:pPr>
              <a:lnSpc>
                <a:spcPct val="150000"/>
              </a:lnSpc>
              <a:buNone/>
            </a:pPr>
            <a:r>
              <a:rPr lang="en-US" sz="2800" dirty="0" smtClean="0">
                <a:solidFill>
                  <a:srgbClr val="FFFF00"/>
                </a:solidFill>
              </a:rPr>
              <a:t>          expressed as percentage.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34499-A1AE-4051-A9C2-E7807511624D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Properties of aggregate</a:t>
            </a:r>
            <a:endParaRPr lang="en-US"/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Summary :</a:t>
            </a:r>
          </a:p>
          <a:p>
            <a:pPr>
              <a:lnSpc>
                <a:spcPct val="150000"/>
              </a:lnSpc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Cement Concrete looks simple but actually it is very complex material . It is prepared at site hence, it varies in great extent depending upon the quality of the ingredients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i.e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cement, aggregate, &amp; water quality of workmanship etc . For making a good concrete we must have a good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knowlegde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of it , so which we have studied in this chapter.  </a:t>
            </a:r>
            <a:endParaRPr lang="en-US" sz="28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34499-A1AE-4051-A9C2-E7807511624D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Properties of aggregate</a:t>
            </a:r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8600"/>
            <a:ext cx="9144000" cy="6629400"/>
          </a:xfrm>
        </p:spPr>
        <p:txBody>
          <a:bodyPr>
            <a:normAutofit/>
          </a:bodyPr>
          <a:lstStyle/>
          <a:p>
            <a:pPr algn="ctr">
              <a:buFont typeface="Wingdings" pitchFamily="2" charset="2"/>
              <a:buNone/>
            </a:pPr>
            <a:r>
              <a:rPr lang="en-US" u="sng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References:</a:t>
            </a:r>
          </a:p>
          <a:p>
            <a:endParaRPr lang="en-US" dirty="0" smtClean="0">
              <a:solidFill>
                <a:srgbClr val="FFFF00"/>
              </a:solidFill>
              <a:latin typeface="Arial" charset="0"/>
              <a:cs typeface="Arial" charset="0"/>
            </a:endParaRPr>
          </a:p>
          <a:p>
            <a:pPr>
              <a:lnSpc>
                <a:spcPct val="150000"/>
              </a:lnSpc>
              <a:buClr>
                <a:srgbClr val="FFFF00"/>
              </a:buClr>
            </a:pPr>
            <a:r>
              <a:rPr lang="en-US" sz="2800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CONCRETE TECHNOLOGY BY M. L. </a:t>
            </a:r>
            <a:r>
              <a:rPr lang="en-US" sz="2800" dirty="0" err="1" smtClean="0">
                <a:solidFill>
                  <a:srgbClr val="FFFF00"/>
                </a:solidFill>
                <a:latin typeface="Arial" charset="0"/>
                <a:cs typeface="Arial" charset="0"/>
              </a:rPr>
              <a:t>Gambhir</a:t>
            </a:r>
            <a:endParaRPr lang="en-US" sz="2800" dirty="0" smtClean="0">
              <a:solidFill>
                <a:srgbClr val="FFFF00"/>
              </a:solidFill>
              <a:latin typeface="Arial" charset="0"/>
              <a:cs typeface="Arial" charset="0"/>
            </a:endParaRPr>
          </a:p>
          <a:p>
            <a:pPr>
              <a:lnSpc>
                <a:spcPct val="150000"/>
              </a:lnSpc>
              <a:buClr>
                <a:srgbClr val="FFFF00"/>
              </a:buClr>
            </a:pPr>
            <a:r>
              <a:rPr lang="en-US" sz="2800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CONCRETE TECHNOLOGY BY A. M. Neville &amp; J </a:t>
            </a:r>
            <a:r>
              <a:rPr lang="en-US" sz="2800" dirty="0" err="1" smtClean="0">
                <a:solidFill>
                  <a:srgbClr val="FFFF00"/>
                </a:solidFill>
                <a:latin typeface="Arial" charset="0"/>
                <a:cs typeface="Arial" charset="0"/>
              </a:rPr>
              <a:t>J</a:t>
            </a:r>
            <a:r>
              <a:rPr lang="en-US" sz="2800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 Brooks</a:t>
            </a:r>
          </a:p>
          <a:p>
            <a:pPr>
              <a:lnSpc>
                <a:spcPct val="150000"/>
              </a:lnSpc>
              <a:buClr>
                <a:srgbClr val="FFFF00"/>
              </a:buClr>
            </a:pPr>
            <a:r>
              <a:rPr lang="en-US" sz="2800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CONCRETE TECHNOLOGY BY M. S. </a:t>
            </a:r>
            <a:r>
              <a:rPr lang="en-US" sz="2800" dirty="0" err="1" smtClean="0">
                <a:solidFill>
                  <a:srgbClr val="FFFF00"/>
                </a:solidFill>
                <a:latin typeface="Arial" charset="0"/>
                <a:cs typeface="Arial" charset="0"/>
              </a:rPr>
              <a:t>Shetty</a:t>
            </a:r>
            <a:r>
              <a:rPr lang="en-US" sz="2800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  D. </a:t>
            </a:r>
            <a:r>
              <a:rPr lang="en-US" sz="2800" dirty="0" err="1" smtClean="0">
                <a:solidFill>
                  <a:srgbClr val="FFFF00"/>
                </a:solidFill>
                <a:latin typeface="Arial" charset="0"/>
                <a:cs typeface="Arial" charset="0"/>
              </a:rPr>
              <a:t>Kulkarni</a:t>
            </a:r>
            <a:endParaRPr lang="en-US" sz="2800" dirty="0" smtClean="0">
              <a:solidFill>
                <a:srgbClr val="FFFF00"/>
              </a:solidFill>
              <a:latin typeface="Arial" charset="0"/>
              <a:cs typeface="Arial" charset="0"/>
            </a:endParaRPr>
          </a:p>
          <a:p>
            <a:pPr>
              <a:lnSpc>
                <a:spcPct val="150000"/>
              </a:lnSpc>
              <a:buClr>
                <a:srgbClr val="FFFF00"/>
              </a:buClr>
            </a:pPr>
            <a:r>
              <a:rPr lang="en-US" sz="2800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CONCRETE TECHNOLOGY BY H. R. </a:t>
            </a:r>
            <a:r>
              <a:rPr lang="en-US" sz="2800" dirty="0" err="1" smtClean="0">
                <a:solidFill>
                  <a:srgbClr val="FFFF00"/>
                </a:solidFill>
                <a:latin typeface="Arial" charset="0"/>
                <a:cs typeface="Arial" charset="0"/>
              </a:rPr>
              <a:t>Rixom</a:t>
            </a:r>
            <a:endParaRPr lang="en-US" sz="2800" dirty="0" smtClean="0">
              <a:solidFill>
                <a:srgbClr val="FFFF00"/>
              </a:solidFill>
              <a:latin typeface="Arial" charset="0"/>
              <a:cs typeface="Arial" charset="0"/>
            </a:endParaRPr>
          </a:p>
          <a:p>
            <a:endParaRPr lang="en-US" dirty="0" smtClean="0">
              <a:latin typeface="Arial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34499-A1AE-4051-A9C2-E7807511624D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Properties of aggregate</a:t>
            </a:r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382000" cy="6324600"/>
          </a:xfrm>
        </p:spPr>
        <p:txBody>
          <a:bodyPr/>
          <a:lstStyle/>
          <a:p>
            <a:pPr algn="ctr">
              <a:buNone/>
            </a:pPr>
            <a:r>
              <a:rPr lang="en-US" b="1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LEARING OBJECTIVES</a:t>
            </a:r>
          </a:p>
          <a:p>
            <a:pPr algn="ctr">
              <a:buNone/>
            </a:pPr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b="1" u="sng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About 70% to 80% of volume of concrete is composed of aggregate hence the properties     of concrete are greatly affected by properties    of  aggregates. Concrete in plastic stage can   be considered in two system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             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(a) paste</a:t>
            </a:r>
          </a:p>
          <a:p>
            <a:pPr>
              <a:buNone/>
            </a:pPr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               (b) Aggregate</a:t>
            </a:r>
          </a:p>
          <a:p>
            <a:pPr>
              <a:buNone/>
            </a:pPr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Hence it is important to study the properties of aggregates.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34499-A1AE-4051-A9C2-E7807511624D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Properties of aggregate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686800" cy="6629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AGGREGATES 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Aggregates are inert materials such as sand , gravel or crushed stones etc. , which are used in  concrete to produce shrinkage &amp; cost of aggregate.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8" descr="Fig_5_4"/>
          <p:cNvPicPr>
            <a:picLocks noChangeAspect="1" noChangeArrowheads="1"/>
          </p:cNvPicPr>
          <p:nvPr/>
        </p:nvPicPr>
        <p:blipFill>
          <a:blip r:embed="rId2"/>
          <a:srcRect l="1395" t="1590" r="999" b="2486"/>
          <a:stretch>
            <a:fillRect/>
          </a:stretch>
        </p:blipFill>
        <p:spPr bwMode="auto">
          <a:xfrm>
            <a:off x="914400" y="2209800"/>
            <a:ext cx="7391400" cy="4267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34499-A1AE-4051-A9C2-E7807511624D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Properties of aggregate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152400"/>
            <a:ext cx="8382000" cy="9596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b="1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SOURCES OF AGGREGATES 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lnSpc>
                <a:spcPct val="90000"/>
              </a:lnSpc>
              <a:defRPr/>
            </a:pPr>
            <a:endParaRPr lang="en-US" sz="28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Igneous </a:t>
            </a:r>
            <a:r>
              <a:rPr lang="en-US" sz="3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rocks 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:  </a:t>
            </a:r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Hard, tough &amp; dense. 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Granite , Basalt.</a:t>
            </a:r>
          </a:p>
          <a:p>
            <a:pPr>
              <a:lnSpc>
                <a:spcPct val="90000"/>
              </a:lnSpc>
              <a:defRPr/>
            </a:pPr>
            <a:endParaRPr lang="en-US" sz="28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defRPr/>
            </a:pPr>
            <a:endParaRPr lang="en-US" sz="28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Sedimentary </a:t>
            </a:r>
            <a:r>
              <a:rPr lang="en-US" sz="3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rocks 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:  </a:t>
            </a:r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Lime stone make good aggregate. </a:t>
            </a:r>
            <a:endParaRPr lang="en-US" sz="28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defRPr/>
            </a:pPr>
            <a:endParaRPr lang="en-US" sz="28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defRPr/>
            </a:pPr>
            <a:endParaRPr lang="en-US" sz="28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Metamorphic </a:t>
            </a:r>
            <a:r>
              <a:rPr lang="en-US" sz="3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rocks 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:  </a:t>
            </a:r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Slate, 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gneiss , marble</a:t>
            </a:r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make good aggregate. </a:t>
            </a:r>
          </a:p>
          <a:p>
            <a:pPr lvl="1">
              <a:lnSpc>
                <a:spcPct val="90000"/>
              </a:lnSpc>
              <a:buNone/>
              <a:defRPr/>
            </a:pPr>
            <a:r>
              <a:rPr lang="en-US" sz="2800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Acquired properties equally important apart from 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source</a:t>
            </a:r>
            <a:r>
              <a:rPr lang="en-US" sz="2800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lvl="1">
              <a:lnSpc>
                <a:spcPct val="90000"/>
              </a:lnSpc>
              <a:buNone/>
              <a:defRPr/>
            </a:pPr>
            <a:endParaRPr lang="en-US" sz="2800" i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90000"/>
              </a:lnSpc>
              <a:buNone/>
              <a:defRPr/>
            </a:pPr>
            <a:endParaRPr lang="en-US" sz="2800" i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90000"/>
              </a:lnSpc>
              <a:buNone/>
              <a:defRPr/>
            </a:pPr>
            <a:endParaRPr lang="en-US" sz="2800" i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90000"/>
              </a:lnSpc>
              <a:buNone/>
              <a:defRPr/>
            </a:pPr>
            <a:endParaRPr lang="en-US" sz="2800" i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90000"/>
              </a:lnSpc>
              <a:buNone/>
              <a:defRPr/>
            </a:pPr>
            <a:endParaRPr lang="en-US" sz="2800" i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90000"/>
              </a:lnSpc>
              <a:buNone/>
              <a:defRPr/>
            </a:pPr>
            <a:endParaRPr lang="en-US" sz="2800" i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90000"/>
              </a:lnSpc>
              <a:buNone/>
              <a:defRPr/>
            </a:pPr>
            <a:endParaRPr lang="en-US" sz="2800" i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90000"/>
              </a:lnSpc>
              <a:buNone/>
              <a:defRPr/>
            </a:pPr>
            <a:endParaRPr lang="en-US" sz="2800" i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90000"/>
              </a:lnSpc>
              <a:buNone/>
              <a:defRPr/>
            </a:pP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34499-A1AE-4051-A9C2-E7807511624D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Properties of aggregate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77500" lnSpcReduction="20000"/>
          </a:bodyPr>
          <a:lstStyle/>
          <a:p>
            <a:pPr lvl="1">
              <a:buNone/>
              <a:defRPr/>
            </a:pPr>
            <a:r>
              <a:rPr lang="en-US" sz="4100" b="1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SHAPE</a:t>
            </a:r>
            <a:r>
              <a:rPr lang="en-US" sz="4600" b="1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sz="4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It </a:t>
            </a:r>
            <a:r>
              <a:rPr lang="en-US" sz="4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affects – </a:t>
            </a:r>
            <a:r>
              <a:rPr lang="en-US" sz="4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workability &amp;  strength of                   </a:t>
            </a:r>
          </a:p>
          <a:p>
            <a:pPr lvl="1">
              <a:buNone/>
              <a:defRPr/>
            </a:pPr>
            <a:r>
              <a:rPr lang="en-US" sz="3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			            concrete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        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     </a:t>
            </a:r>
          </a:p>
          <a:p>
            <a:pPr>
              <a:buNone/>
            </a:pPr>
            <a:r>
              <a:rPr lang="en-US" dirty="0" smtClean="0"/>
              <a:t>                                           </a:t>
            </a:r>
          </a:p>
          <a:p>
            <a:pPr>
              <a:buNone/>
            </a:pPr>
            <a:r>
              <a:rPr lang="en-US" sz="3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          AUGULAR                              </a:t>
            </a:r>
            <a:r>
              <a:rPr lang="tr-TR" sz="3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ROUND</a:t>
            </a:r>
            <a:endParaRPr lang="en-US" sz="36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4" descr="Equi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990601"/>
            <a:ext cx="3124200" cy="1981200"/>
          </a:xfrm>
          <a:prstGeom prst="rect">
            <a:avLst/>
          </a:prstGeom>
          <a:noFill/>
        </p:spPr>
      </p:pic>
      <p:pic>
        <p:nvPicPr>
          <p:cNvPr id="5" name="Picture 5" descr="F&amp;E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1066800"/>
            <a:ext cx="2819400" cy="1752600"/>
          </a:xfrm>
          <a:prstGeom prst="rect">
            <a:avLst/>
          </a:prstGeom>
          <a:noFill/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828800" y="3048000"/>
            <a:ext cx="1295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FLAT</a:t>
            </a:r>
            <a:endParaRPr lang="en-US" sz="28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867400" y="2743200"/>
            <a:ext cx="2895600" cy="634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/>
              <a:t>   </a:t>
            </a:r>
            <a:r>
              <a:rPr lang="tr-TR" sz="2800" dirty="0" smtClean="0">
                <a:solidFill>
                  <a:srgbClr val="FFFF00"/>
                </a:solidFill>
                <a:cs typeface="Arial" pitchFamily="34" charset="0"/>
              </a:rPr>
              <a:t>ELONGATED</a:t>
            </a:r>
            <a:endParaRPr lang="en-US" sz="2800" dirty="0" smtClean="0">
              <a:solidFill>
                <a:srgbClr val="FFFF00"/>
              </a:solidFill>
              <a:cs typeface="Arial" pitchFamily="34" charset="0"/>
            </a:endParaRPr>
          </a:p>
          <a:p>
            <a:pPr>
              <a:spcBef>
                <a:spcPct val="50000"/>
              </a:spcBef>
            </a:pPr>
            <a:endParaRPr lang="en-US" sz="2800" dirty="0"/>
          </a:p>
          <a:p>
            <a:pPr>
              <a:spcBef>
                <a:spcPct val="50000"/>
              </a:spcBef>
            </a:pPr>
            <a:endParaRPr lang="en-US" sz="2800" dirty="0" smtClean="0"/>
          </a:p>
          <a:p>
            <a:pPr>
              <a:spcBef>
                <a:spcPct val="50000"/>
              </a:spcBef>
            </a:pPr>
            <a:endParaRPr lang="en-US" sz="2800" dirty="0"/>
          </a:p>
          <a:p>
            <a:pPr>
              <a:spcBef>
                <a:spcPct val="50000"/>
              </a:spcBef>
            </a:pPr>
            <a:endParaRPr lang="en-US" sz="2800" dirty="0" smtClean="0"/>
          </a:p>
          <a:p>
            <a:pPr>
              <a:spcBef>
                <a:spcPct val="50000"/>
              </a:spcBef>
            </a:pPr>
            <a:endParaRPr lang="en-US" sz="2800" dirty="0"/>
          </a:p>
          <a:p>
            <a:pPr>
              <a:spcBef>
                <a:spcPct val="50000"/>
              </a:spcBef>
            </a:pPr>
            <a:endParaRPr lang="en-US" sz="2800" dirty="0" smtClean="0"/>
          </a:p>
          <a:p>
            <a:pPr>
              <a:spcBef>
                <a:spcPct val="50000"/>
              </a:spcBef>
            </a:pPr>
            <a:endParaRPr lang="en-US" sz="2800" dirty="0"/>
          </a:p>
          <a:p>
            <a:pPr>
              <a:spcBef>
                <a:spcPct val="50000"/>
              </a:spcBef>
            </a:pPr>
            <a:endParaRPr lang="en-US" sz="2800" dirty="0" smtClean="0"/>
          </a:p>
          <a:p>
            <a:pPr>
              <a:spcBef>
                <a:spcPct val="50000"/>
              </a:spcBef>
            </a:pPr>
            <a:endParaRPr lang="en-US" sz="2800" dirty="0"/>
          </a:p>
        </p:txBody>
      </p:sp>
      <p:pic>
        <p:nvPicPr>
          <p:cNvPr id="8" name="Picture 8" descr="Round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0" y="3733800"/>
            <a:ext cx="2743200" cy="1905001"/>
          </a:xfrm>
          <a:prstGeom prst="rect">
            <a:avLst/>
          </a:prstGeom>
          <a:noFill/>
        </p:spPr>
      </p:pic>
      <p:pic>
        <p:nvPicPr>
          <p:cNvPr id="9" name="Picture 10" descr="Angular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66800" y="3581400"/>
            <a:ext cx="3048000" cy="1828800"/>
          </a:xfrm>
          <a:prstGeom prst="rect">
            <a:avLst/>
          </a:prstGeom>
          <a:noFill/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34499-A1AE-4051-A9C2-E7807511624D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Properties of aggregate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8600"/>
            <a:ext cx="9144000" cy="6400800"/>
          </a:xfrm>
        </p:spPr>
        <p:txBody>
          <a:bodyPr>
            <a:normAutofit fontScale="92500" lnSpcReduction="20000"/>
          </a:bodyPr>
          <a:lstStyle/>
          <a:p>
            <a:pPr>
              <a:buNone/>
              <a:defRPr/>
            </a:pPr>
            <a:r>
              <a:rPr lang="en-US" sz="35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500" b="1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Texture</a:t>
            </a:r>
            <a:r>
              <a:rPr lang="en-US" sz="2800" b="1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It </a:t>
            </a:r>
            <a:r>
              <a:rPr lang="en-US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defines the surface </a:t>
            </a:r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of aggregates</a:t>
            </a:r>
          </a:p>
          <a:p>
            <a:pPr lvl="2">
              <a:buNone/>
              <a:defRPr/>
            </a:pP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                 </a:t>
            </a:r>
          </a:p>
          <a:p>
            <a:pPr lvl="2">
              <a:buNone/>
              <a:defRPr/>
            </a:pPr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                </a:t>
            </a:r>
            <a:endParaRPr lang="en-US" sz="2800" u="sng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lvl="2">
              <a:buNone/>
              <a:defRPr/>
            </a:pPr>
            <a:r>
              <a:rPr lang="en-US" sz="2800" u="sng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                      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en-US" sz="2800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Smooth 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– Requires less cement </a:t>
            </a:r>
          </a:p>
          <a:p>
            <a:pPr lvl="2">
              <a:buNone/>
              <a:defRPr/>
            </a:pP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		                           – Permits denser packing </a:t>
            </a:r>
          </a:p>
          <a:p>
            <a:pPr lvl="2">
              <a:buNone/>
              <a:defRPr/>
            </a:pP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		                           – Permits better workability</a:t>
            </a:r>
          </a:p>
          <a:p>
            <a:pPr lvl="2">
              <a:buNone/>
              <a:defRPr/>
            </a:pPr>
            <a:endParaRPr lang="en-US" sz="28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lvl="2">
              <a:buNone/>
              <a:defRPr/>
            </a:pP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                         </a:t>
            </a:r>
          </a:p>
          <a:p>
            <a:pPr lvl="2">
              <a:buNone/>
              <a:defRPr/>
            </a:pPr>
            <a:endParaRPr lang="en-US" sz="28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lvl="2">
              <a:buNone/>
              <a:defRPr/>
            </a:pP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                                 </a:t>
            </a:r>
            <a:r>
              <a:rPr lang="en-US" sz="2800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Rough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– High bond strength                                               </a:t>
            </a:r>
          </a:p>
          <a:p>
            <a:pPr lvl="4">
              <a:buNone/>
              <a:defRPr/>
            </a:pP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                          _Requires less cement</a:t>
            </a:r>
          </a:p>
          <a:p>
            <a:pPr>
              <a:buNone/>
            </a:pPr>
            <a:endParaRPr lang="en-AU" sz="28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AU" sz="28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AU" sz="28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AU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Max </a:t>
            </a:r>
            <a:r>
              <a:rPr lang="en-AU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Agg</a:t>
            </a:r>
            <a:r>
              <a:rPr lang="en-AU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 Size should be as large as possible to reduce water demand. But</a:t>
            </a:r>
          </a:p>
          <a:p>
            <a:endParaRPr lang="en-US" dirty="0"/>
          </a:p>
        </p:txBody>
      </p:sp>
      <p:pic>
        <p:nvPicPr>
          <p:cNvPr id="4" name="Picture 4" descr="Smooth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914400"/>
            <a:ext cx="3276600" cy="1981200"/>
          </a:xfrm>
          <a:prstGeom prst="rect">
            <a:avLst/>
          </a:prstGeom>
          <a:noFill/>
        </p:spPr>
      </p:pic>
      <p:pic>
        <p:nvPicPr>
          <p:cNvPr id="5" name="Picture 5" descr="Rough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276600"/>
            <a:ext cx="3294062" cy="2209800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34499-A1AE-4051-A9C2-E7807511624D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Properties of aggregate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400800"/>
          </a:xfrm>
        </p:spPr>
        <p:txBody>
          <a:bodyPr/>
          <a:lstStyle/>
          <a:p>
            <a:pPr>
              <a:buNone/>
              <a:defRPr/>
            </a:pPr>
            <a:r>
              <a:rPr lang="en-US" sz="3200" b="1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WATER ABSORPTION </a:t>
            </a:r>
            <a:endParaRPr lang="en-US" sz="3200" b="1" u="sng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lvl="1">
              <a:defRPr/>
            </a:pPr>
            <a:r>
              <a:rPr lang="en-US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Bone dry aggregates absorbs certain amount of water.  It affects </a:t>
            </a:r>
          </a:p>
          <a:p>
            <a:pPr marL="2479675" lvl="2" indent="-484188">
              <a:defRPr/>
            </a:pPr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Workability</a:t>
            </a:r>
          </a:p>
          <a:p>
            <a:pPr marL="2479675" lvl="2" indent="-484188">
              <a:defRPr/>
            </a:pPr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W/C ratio</a:t>
            </a:r>
          </a:p>
          <a:p>
            <a:pPr marL="2479675" lvl="2" indent="-484188">
              <a:defRPr/>
            </a:pP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Durability</a:t>
            </a:r>
          </a:p>
          <a:p>
            <a:pPr>
              <a:lnSpc>
                <a:spcPct val="90000"/>
              </a:lnSpc>
              <a:defRPr/>
            </a:pPr>
            <a:r>
              <a:rPr lang="en-AU" sz="3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Bone Dry-</a:t>
            </a:r>
            <a:r>
              <a:rPr lang="en-AU" sz="3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AU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When internal pores are all dry.</a:t>
            </a:r>
          </a:p>
          <a:p>
            <a:pPr>
              <a:lnSpc>
                <a:spcPct val="90000"/>
              </a:lnSpc>
              <a:defRPr/>
            </a:pPr>
            <a:r>
              <a:rPr lang="en-AU" sz="3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Air Dry- </a:t>
            </a:r>
            <a:r>
              <a:rPr lang="en-AU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When some of the pores are dry.</a:t>
            </a:r>
          </a:p>
          <a:p>
            <a:pPr>
              <a:lnSpc>
                <a:spcPct val="90000"/>
              </a:lnSpc>
              <a:defRPr/>
            </a:pPr>
            <a:r>
              <a:rPr lang="en-AU" sz="3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Saturated Surface Dry (SSD)</a:t>
            </a:r>
            <a:r>
              <a:rPr lang="en-AU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AU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When all the pores are filled.</a:t>
            </a:r>
          </a:p>
          <a:p>
            <a:pPr>
              <a:lnSpc>
                <a:spcPct val="90000"/>
              </a:lnSpc>
              <a:defRPr/>
            </a:pPr>
            <a:r>
              <a:rPr lang="en-AU" sz="3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Saturated</a:t>
            </a:r>
            <a:r>
              <a:rPr lang="en-AU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AU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When all the pores are filled &amp; if water is also sticking on surface</a:t>
            </a:r>
          </a:p>
          <a:p>
            <a:pPr marL="2479675" lvl="2" indent="-484188">
              <a:buFont typeface="Wingdings" pitchFamily="2" charset="2"/>
              <a:buChar char="ü"/>
              <a:defRPr/>
            </a:pPr>
            <a:endParaRPr lang="en-US" sz="28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34499-A1AE-4051-A9C2-E7807511624D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Properties of aggregate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1639</Words>
  <Application>Microsoft Office PowerPoint</Application>
  <PresentationFormat>On-screen Show (4:3)</PresentationFormat>
  <Paragraphs>471</Paragraphs>
  <Slides>36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Office Theme</vt:lpstr>
      <vt:lpstr>Bitmap Image</vt:lpstr>
      <vt:lpstr>Equation</vt:lpstr>
      <vt:lpstr>Artwork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FINESS MODULUS (FM)</vt:lpstr>
      <vt:lpstr>Slide 15</vt:lpstr>
      <vt:lpstr>Slide 16</vt:lpstr>
      <vt:lpstr>Slide 17</vt:lpstr>
      <vt:lpstr>Fineness Modulus</vt:lpstr>
      <vt:lpstr>CLASSIFICATION OF FINE AGGREGATE 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ALPESH A</dc:creator>
  <cp:lastModifiedBy>HoD</cp:lastModifiedBy>
  <cp:revision>37</cp:revision>
  <dcterms:created xsi:type="dcterms:W3CDTF">2011-08-10T15:57:30Z</dcterms:created>
  <dcterms:modified xsi:type="dcterms:W3CDTF">2018-10-31T07:26:02Z</dcterms:modified>
</cp:coreProperties>
</file>